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5.jpg" ContentType="image/jpg"/>
  <Override PartName="/ppt/media/image6.jpg" ContentType="image/jpg"/>
  <Override PartName="/ppt/media/image1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8"/>
  </p:notesMasterIdLst>
  <p:sldIdLst>
    <p:sldId id="1031" r:id="rId2"/>
    <p:sldId id="2147472297" r:id="rId3"/>
    <p:sldId id="2147472395" r:id="rId4"/>
    <p:sldId id="2147472405" r:id="rId5"/>
    <p:sldId id="2147472406" r:id="rId6"/>
    <p:sldId id="2147472399" r:id="rId7"/>
    <p:sldId id="2147472400" r:id="rId8"/>
    <p:sldId id="2147472724" r:id="rId9"/>
    <p:sldId id="2147472440" r:id="rId10"/>
    <p:sldId id="2147472740" r:id="rId11"/>
    <p:sldId id="2147472728" r:id="rId12"/>
    <p:sldId id="2147472731" r:id="rId13"/>
    <p:sldId id="2147472729" r:id="rId14"/>
    <p:sldId id="2147472725" r:id="rId15"/>
    <p:sldId id="2147472730" r:id="rId16"/>
    <p:sldId id="2147472732" r:id="rId17"/>
    <p:sldId id="2147472736" r:id="rId18"/>
    <p:sldId id="2147472733" r:id="rId19"/>
    <p:sldId id="2147472726" r:id="rId20"/>
    <p:sldId id="2147472735" r:id="rId21"/>
    <p:sldId id="2147472727" r:id="rId22"/>
    <p:sldId id="2147472734" r:id="rId23"/>
    <p:sldId id="2147472737" r:id="rId24"/>
    <p:sldId id="2147472738" r:id="rId25"/>
    <p:sldId id="2147472739" r:id="rId26"/>
    <p:sldId id="2147472549" r:id="rId27"/>
    <p:sldId id="2147472550" r:id="rId28"/>
    <p:sldId id="2147472705" r:id="rId29"/>
    <p:sldId id="2147472543" r:id="rId30"/>
    <p:sldId id="2147472552" r:id="rId31"/>
    <p:sldId id="2147472706" r:id="rId32"/>
    <p:sldId id="2147472707" r:id="rId33"/>
    <p:sldId id="2147472715" r:id="rId34"/>
    <p:sldId id="2147472718" r:id="rId35"/>
    <p:sldId id="2147472716" r:id="rId36"/>
    <p:sldId id="2147472717" r:id="rId37"/>
    <p:sldId id="2147472748" r:id="rId38"/>
    <p:sldId id="2147472719" r:id="rId39"/>
    <p:sldId id="2147472747" r:id="rId40"/>
    <p:sldId id="2147472720" r:id="rId41"/>
    <p:sldId id="2147472710" r:id="rId42"/>
    <p:sldId id="2147472721" r:id="rId43"/>
    <p:sldId id="2147472714" r:id="rId44"/>
    <p:sldId id="2147472722" r:id="rId45"/>
    <p:sldId id="2147472723" r:id="rId46"/>
    <p:sldId id="2147472537" r:id="rId47"/>
    <p:sldId id="2147472659" r:id="rId48"/>
    <p:sldId id="2147472660" r:id="rId49"/>
    <p:sldId id="2147472661" r:id="rId50"/>
    <p:sldId id="2147472662" r:id="rId51"/>
    <p:sldId id="2147472664" r:id="rId52"/>
    <p:sldId id="2147472665" r:id="rId53"/>
    <p:sldId id="2147472666" r:id="rId54"/>
    <p:sldId id="2147472667" r:id="rId55"/>
    <p:sldId id="2147472674" r:id="rId56"/>
    <p:sldId id="2147472669" r:id="rId57"/>
    <p:sldId id="2147472675" r:id="rId58"/>
    <p:sldId id="2147472671" r:id="rId59"/>
    <p:sldId id="2147472676" r:id="rId60"/>
    <p:sldId id="2147472677" r:id="rId61"/>
    <p:sldId id="2147472658" r:id="rId62"/>
    <p:sldId id="2147472657" r:id="rId63"/>
    <p:sldId id="2147472678" r:id="rId64"/>
    <p:sldId id="2147472679" r:id="rId65"/>
    <p:sldId id="2147472654" r:id="rId66"/>
    <p:sldId id="2147472680" r:id="rId67"/>
    <p:sldId id="2147472681" r:id="rId68"/>
    <p:sldId id="2147472682" r:id="rId69"/>
    <p:sldId id="2147472650" r:id="rId70"/>
    <p:sldId id="2147472683" r:id="rId71"/>
    <p:sldId id="2147472684" r:id="rId72"/>
    <p:sldId id="2147472685" r:id="rId73"/>
    <p:sldId id="2147472646" r:id="rId74"/>
    <p:sldId id="2147472645" r:id="rId75"/>
    <p:sldId id="2147472686" r:id="rId76"/>
    <p:sldId id="2147472687" r:id="rId77"/>
    <p:sldId id="2147472642" r:id="rId78"/>
    <p:sldId id="2147472641" r:id="rId79"/>
    <p:sldId id="2147472688" r:id="rId80"/>
    <p:sldId id="2147472689" r:id="rId81"/>
    <p:sldId id="2147472690" r:id="rId82"/>
    <p:sldId id="2147472691" r:id="rId83"/>
    <p:sldId id="2147472692" r:id="rId84"/>
    <p:sldId id="2147472635" r:id="rId85"/>
    <p:sldId id="2147472693" r:id="rId86"/>
    <p:sldId id="2147472633" r:id="rId87"/>
    <p:sldId id="2147472694" r:id="rId88"/>
    <p:sldId id="2147472631" r:id="rId89"/>
    <p:sldId id="2147472697" r:id="rId90"/>
    <p:sldId id="2147472704" r:id="rId91"/>
    <p:sldId id="2147472703" r:id="rId92"/>
    <p:sldId id="2147472702" r:id="rId93"/>
    <p:sldId id="2147472701" r:id="rId94"/>
    <p:sldId id="2147472625" r:id="rId95"/>
    <p:sldId id="2147472695" r:id="rId96"/>
    <p:sldId id="2147472696" r:id="rId97"/>
    <p:sldId id="2147472622" r:id="rId98"/>
    <p:sldId id="2147472621" r:id="rId99"/>
    <p:sldId id="2147472618" r:id="rId100"/>
    <p:sldId id="2147472619" r:id="rId101"/>
    <p:sldId id="2147472620" r:id="rId102"/>
    <p:sldId id="2147472496" r:id="rId103"/>
    <p:sldId id="1915" r:id="rId104"/>
    <p:sldId id="2147472343" r:id="rId105"/>
    <p:sldId id="2147472497" r:id="rId106"/>
    <p:sldId id="2147472741" r:id="rId107"/>
    <p:sldId id="2147472742" r:id="rId108"/>
    <p:sldId id="2147472743" r:id="rId109"/>
    <p:sldId id="2147472744" r:id="rId110"/>
    <p:sldId id="2147472745" r:id="rId111"/>
    <p:sldId id="2147472746" r:id="rId112"/>
    <p:sldId id="2147472499" r:id="rId113"/>
    <p:sldId id="2147472546" r:id="rId114"/>
    <p:sldId id="2034" r:id="rId115"/>
    <p:sldId id="2147472547" r:id="rId116"/>
    <p:sldId id="2147472548" r:id="rId117"/>
  </p:sldIdLst>
  <p:sldSz cx="12192000" cy="6858000"/>
  <p:notesSz cx="6858000" cy="9144000"/>
  <p:embeddedFontLst>
    <p:embeddedFont>
      <p:font typeface="Libre Franklin" pitchFamily="2" charset="0"/>
      <p:regular r:id="rId119"/>
      <p:bold r:id="rId120"/>
      <p:italic r:id="rId121"/>
      <p:boldItalic r:id="rId122"/>
    </p:embeddedFont>
    <p:embeddedFont>
      <p:font typeface="Microsoft Sans Serif" panose="020B0604020202020204" pitchFamily="34" charset="0"/>
      <p:regular r:id="rId123"/>
    </p:embeddedFont>
    <p:embeddedFont>
      <p:font typeface="Noto Sans Symbols" panose="020B0604020202020204" charset="0"/>
      <p:regular r:id="rId124"/>
      <p:bold r:id="rId125"/>
      <p:italic r:id="rId126"/>
      <p:boldItalic r:id="rId1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0" roundtripDataSignature="AMtx7miW9Woo3fcGF6jBp+O7oEAbnb4p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 saada" initials="" lastIdx="19" clrIdx="0"/>
  <p:cmAuthor id="2" name="Alessandra Capurro" initials=""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17" autoAdjust="0"/>
    <p:restoredTop sz="94249" autoAdjust="0"/>
  </p:normalViewPr>
  <p:slideViewPr>
    <p:cSldViewPr snapToGrid="0">
      <p:cViewPr varScale="1">
        <p:scale>
          <a:sx n="76" d="100"/>
          <a:sy n="76" d="100"/>
        </p:scale>
        <p:origin x="83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393"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12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3.fntdata"/><Relationship Id="rId39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39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1.fntdata"/><Relationship Id="rId12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39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2.fntdata"/><Relationship Id="rId125" Type="http://schemas.openxmlformats.org/officeDocument/2006/relationships/font" Target="fonts/font7.fntdata"/><Relationship Id="rId39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390"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H"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p:cSld name="Diapositive de titre">
    <p:spTree>
      <p:nvGrpSpPr>
        <p:cNvPr id="1" name="Shape 16"/>
        <p:cNvGrpSpPr/>
        <p:nvPr/>
      </p:nvGrpSpPr>
      <p:grpSpPr>
        <a:xfrm>
          <a:off x="0" y="0"/>
          <a:ext cx="0" cy="0"/>
          <a:chOff x="0" y="0"/>
          <a:chExt cx="0" cy="0"/>
        </a:xfrm>
      </p:grpSpPr>
      <p:pic>
        <p:nvPicPr>
          <p:cNvPr id="17" name="Google Shape;17;p36"/>
          <p:cNvPicPr preferRelativeResize="0"/>
          <p:nvPr/>
        </p:nvPicPr>
        <p:blipFill rotWithShape="1">
          <a:blip r:embed="rId2">
            <a:alphaModFix/>
          </a:blip>
          <a:srcRect l="5597" r="5597"/>
          <a:stretch/>
        </p:blipFill>
        <p:spPr>
          <a:xfrm>
            <a:off x="1775885" y="0"/>
            <a:ext cx="10416116" cy="6597651"/>
          </a:xfrm>
          <a:prstGeom prst="rect">
            <a:avLst/>
          </a:prstGeom>
          <a:noFill/>
          <a:ln>
            <a:noFill/>
          </a:ln>
        </p:spPr>
      </p:pic>
      <p:sp>
        <p:nvSpPr>
          <p:cNvPr id="18" name="Google Shape;18;p36"/>
          <p:cNvSpPr>
            <a:spLocks noGrp="1"/>
          </p:cNvSpPr>
          <p:nvPr>
            <p:ph type="pic" idx="2"/>
          </p:nvPr>
        </p:nvSpPr>
        <p:spPr>
          <a:xfrm>
            <a:off x="1775885" y="0"/>
            <a:ext cx="10416116" cy="6597651"/>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6"/>
          <p:cNvSpPr txBox="1">
            <a:spLocks noGrp="1"/>
          </p:cNvSpPr>
          <p:nvPr>
            <p:ph type="ctrTitle"/>
          </p:nvPr>
        </p:nvSpPr>
        <p:spPr>
          <a:xfrm>
            <a:off x="8540752" y="1048714"/>
            <a:ext cx="3651249" cy="3117849"/>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4800"/>
              <a:buFont typeface="Libre Franklin"/>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ubTitle" idx="1"/>
          </p:nvPr>
        </p:nvSpPr>
        <p:spPr>
          <a:xfrm>
            <a:off x="6102351" y="4166563"/>
            <a:ext cx="2438400" cy="2091267"/>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1000"/>
              </a:spcBef>
              <a:spcAft>
                <a:spcPts val="0"/>
              </a:spcAft>
              <a:buSzPts val="1440"/>
              <a:buNone/>
              <a:defRPr sz="16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62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36"/>
          <p:cNvPicPr preferRelativeResize="0"/>
          <p:nvPr/>
        </p:nvPicPr>
        <p:blipFill rotWithShape="1">
          <a:blip r:embed="rId3">
            <a:alphaModFix/>
          </a:blip>
          <a:srcRect/>
          <a:stretch/>
        </p:blipFill>
        <p:spPr>
          <a:xfrm>
            <a:off x="110197" y="107045"/>
            <a:ext cx="1567068" cy="678207"/>
          </a:xfrm>
          <a:prstGeom prst="rect">
            <a:avLst/>
          </a:prstGeom>
          <a:noFill/>
          <a:ln>
            <a:noFill/>
          </a:ln>
        </p:spPr>
      </p:pic>
      <p:sp>
        <p:nvSpPr>
          <p:cNvPr id="22" name="Google Shape;22;p36"/>
          <p:cNvSpPr txBox="1">
            <a:spLocks noGrp="1"/>
          </p:cNvSpPr>
          <p:nvPr>
            <p:ph type="body" idx="3"/>
          </p:nvPr>
        </p:nvSpPr>
        <p:spPr>
          <a:xfrm>
            <a:off x="8534400" y="6244168"/>
            <a:ext cx="2438400" cy="613833"/>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1000"/>
              </a:spcBef>
              <a:spcAft>
                <a:spcPts val="0"/>
              </a:spcAft>
              <a:buSzPts val="1320"/>
              <a:buNone/>
              <a:defRPr sz="1467"/>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6"/>
          <p:cNvPicPr preferRelativeResize="0"/>
          <p:nvPr/>
        </p:nvPicPr>
        <p:blipFill rotWithShape="1">
          <a:blip r:embed="rId4">
            <a:alphaModFix/>
          </a:blip>
          <a:srcRect/>
          <a:stretch/>
        </p:blipFill>
        <p:spPr>
          <a:xfrm>
            <a:off x="174675" y="6390510"/>
            <a:ext cx="770371" cy="321145"/>
          </a:xfrm>
          <a:prstGeom prst="rect">
            <a:avLst/>
          </a:prstGeom>
          <a:noFill/>
          <a:ln>
            <a:noFill/>
          </a:ln>
        </p:spPr>
      </p:pic>
      <p:sp>
        <p:nvSpPr>
          <p:cNvPr id="2" name="hlSlideMaster.Diapositive de titreHeader" descr=".">
            <a:extLst>
              <a:ext uri="{FF2B5EF4-FFF2-40B4-BE49-F238E27FC236}">
                <a16:creationId xmlns:a16="http://schemas.microsoft.com/office/drawing/2014/main" id="{3F5709BE-2107-4F73-AF34-2B49C2D5BED6}"/>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Diapositive de titreFooter" descr=".">
            <a:extLst>
              <a:ext uri="{FF2B5EF4-FFF2-40B4-BE49-F238E27FC236}">
                <a16:creationId xmlns:a16="http://schemas.microsoft.com/office/drawing/2014/main" id="{4B219294-1AE2-4B89-A65B-8C63B88A8BEF}"/>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4"/>
        <p:cNvGrpSpPr/>
        <p:nvPr/>
      </p:nvGrpSpPr>
      <p:grpSpPr>
        <a:xfrm>
          <a:off x="0" y="0"/>
          <a:ext cx="0" cy="0"/>
          <a:chOff x="0" y="0"/>
          <a:chExt cx="0" cy="0"/>
        </a:xfrm>
      </p:grpSpPr>
      <p:sp>
        <p:nvSpPr>
          <p:cNvPr id="25" name="Google Shape;25;p42"/>
          <p:cNvSpPr txBox="1">
            <a:spLocks noGrp="1"/>
          </p:cNvSpPr>
          <p:nvPr>
            <p:ph type="body" idx="1"/>
          </p:nvPr>
        </p:nvSpPr>
        <p:spPr>
          <a:xfrm>
            <a:off x="1206501" y="2084917"/>
            <a:ext cx="10301817"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2"/>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42"/>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Titre et contenuHeader" descr=".">
            <a:extLst>
              <a:ext uri="{FF2B5EF4-FFF2-40B4-BE49-F238E27FC236}">
                <a16:creationId xmlns:a16="http://schemas.microsoft.com/office/drawing/2014/main" id="{1E03F362-4031-4F1D-91FF-8170E34C0587}"/>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Titre et contenuFooter" descr=".">
            <a:extLst>
              <a:ext uri="{FF2B5EF4-FFF2-40B4-BE49-F238E27FC236}">
                <a16:creationId xmlns:a16="http://schemas.microsoft.com/office/drawing/2014/main" id="{7DFCA36A-795E-4CBB-A938-EF85DBEEADBA}"/>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Diapositive de titre">
  <p:cSld name="1_Diapositive de titre">
    <p:spTree>
      <p:nvGrpSpPr>
        <p:cNvPr id="1" name="Shape 43"/>
        <p:cNvGrpSpPr/>
        <p:nvPr/>
      </p:nvGrpSpPr>
      <p:grpSpPr>
        <a:xfrm>
          <a:off x="0" y="0"/>
          <a:ext cx="0" cy="0"/>
          <a:chOff x="0" y="0"/>
          <a:chExt cx="0" cy="0"/>
        </a:xfrm>
      </p:grpSpPr>
      <p:sp>
        <p:nvSpPr>
          <p:cNvPr id="44" name="Google Shape;44;p49"/>
          <p:cNvSpPr>
            <a:spLocks noGrp="1"/>
          </p:cNvSpPr>
          <p:nvPr>
            <p:ph type="pic" idx="2"/>
          </p:nvPr>
        </p:nvSpPr>
        <p:spPr>
          <a:xfrm>
            <a:off x="1775885" y="613251"/>
            <a:ext cx="10416116" cy="6244749"/>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49"/>
          <p:cNvSpPr txBox="1">
            <a:spLocks noGrp="1"/>
          </p:cNvSpPr>
          <p:nvPr>
            <p:ph type="ctrTitle"/>
          </p:nvPr>
        </p:nvSpPr>
        <p:spPr>
          <a:xfrm>
            <a:off x="8540752" y="1048714"/>
            <a:ext cx="3651249" cy="3117849"/>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4800"/>
              <a:buFont typeface="Libre Franklin"/>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9"/>
          <p:cNvSpPr txBox="1">
            <a:spLocks noGrp="1"/>
          </p:cNvSpPr>
          <p:nvPr>
            <p:ph type="subTitle" idx="1"/>
          </p:nvPr>
        </p:nvSpPr>
        <p:spPr>
          <a:xfrm>
            <a:off x="6102351" y="4166563"/>
            <a:ext cx="2438400" cy="2091267"/>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1000"/>
              </a:spcBef>
              <a:spcAft>
                <a:spcPts val="0"/>
              </a:spcAft>
              <a:buSzPts val="1440"/>
              <a:buNone/>
              <a:defRPr sz="16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62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7" name="Google Shape;47;p49"/>
          <p:cNvPicPr preferRelativeResize="0"/>
          <p:nvPr/>
        </p:nvPicPr>
        <p:blipFill rotWithShape="1">
          <a:blip r:embed="rId2">
            <a:alphaModFix/>
          </a:blip>
          <a:srcRect/>
          <a:stretch/>
        </p:blipFill>
        <p:spPr>
          <a:xfrm>
            <a:off x="110197" y="107045"/>
            <a:ext cx="1567068" cy="678207"/>
          </a:xfrm>
          <a:prstGeom prst="rect">
            <a:avLst/>
          </a:prstGeom>
          <a:noFill/>
          <a:ln>
            <a:noFill/>
          </a:ln>
        </p:spPr>
      </p:pic>
      <p:sp>
        <p:nvSpPr>
          <p:cNvPr id="48" name="Google Shape;48;p49"/>
          <p:cNvSpPr txBox="1">
            <a:spLocks noGrp="1"/>
          </p:cNvSpPr>
          <p:nvPr>
            <p:ph type="body" idx="3"/>
          </p:nvPr>
        </p:nvSpPr>
        <p:spPr>
          <a:xfrm>
            <a:off x="8534400" y="6244168"/>
            <a:ext cx="2438400" cy="613833"/>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1000"/>
              </a:spcBef>
              <a:spcAft>
                <a:spcPts val="0"/>
              </a:spcAft>
              <a:buSzPts val="1320"/>
              <a:buNone/>
              <a:defRPr sz="1467"/>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49"/>
          <p:cNvPicPr preferRelativeResize="0"/>
          <p:nvPr/>
        </p:nvPicPr>
        <p:blipFill rotWithShape="1">
          <a:blip r:embed="rId3">
            <a:alphaModFix/>
          </a:blip>
          <a:srcRect/>
          <a:stretch/>
        </p:blipFill>
        <p:spPr>
          <a:xfrm>
            <a:off x="174675" y="6390510"/>
            <a:ext cx="770371" cy="321145"/>
          </a:xfrm>
          <a:prstGeom prst="rect">
            <a:avLst/>
          </a:prstGeom>
          <a:noFill/>
          <a:ln>
            <a:noFill/>
          </a:ln>
        </p:spPr>
      </p:pic>
      <p:sp>
        <p:nvSpPr>
          <p:cNvPr id="2" name="hlSlideMaster.1_Diapositive de titreHeader" descr=".">
            <a:extLst>
              <a:ext uri="{FF2B5EF4-FFF2-40B4-BE49-F238E27FC236}">
                <a16:creationId xmlns:a16="http://schemas.microsoft.com/office/drawing/2014/main" id="{2A80964E-047E-4DEF-A1E2-36000280BB5D}"/>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1_Diapositive de titreFooter" descr=".">
            <a:extLst>
              <a:ext uri="{FF2B5EF4-FFF2-40B4-BE49-F238E27FC236}">
                <a16:creationId xmlns:a16="http://schemas.microsoft.com/office/drawing/2014/main" id="{1CED6516-78AB-4A0E-BF08-05696DBDFC31}"/>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50"/>
        <p:cNvGrpSpPr/>
        <p:nvPr/>
      </p:nvGrpSpPr>
      <p:grpSpPr>
        <a:xfrm>
          <a:off x="0" y="0"/>
          <a:ext cx="0" cy="0"/>
          <a:chOff x="0" y="0"/>
          <a:chExt cx="0" cy="0"/>
        </a:xfrm>
      </p:grpSpPr>
      <p:sp>
        <p:nvSpPr>
          <p:cNvPr id="51" name="Google Shape;51;p50"/>
          <p:cNvSpPr/>
          <p:nvPr/>
        </p:nvSpPr>
        <p:spPr>
          <a:xfrm>
            <a:off x="609600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 name="Google Shape;52;p50"/>
          <p:cNvSpPr txBox="1">
            <a:spLocks noGrp="1"/>
          </p:cNvSpPr>
          <p:nvPr>
            <p:ph type="title"/>
          </p:nvPr>
        </p:nvSpPr>
        <p:spPr>
          <a:xfrm>
            <a:off x="6096000" y="1037168"/>
            <a:ext cx="5411893" cy="2391833"/>
          </a:xfrm>
          <a:prstGeom prst="rect">
            <a:avLst/>
          </a:prstGeom>
          <a:no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4267"/>
              <a:buFont typeface="Libre Franklin"/>
              <a:buNone/>
              <a:defRPr sz="4267">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body" idx="1"/>
          </p:nvPr>
        </p:nvSpPr>
        <p:spPr>
          <a:xfrm>
            <a:off x="6096000" y="3429000"/>
            <a:ext cx="5411893" cy="2875344"/>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1000"/>
              </a:spcBef>
              <a:spcAft>
                <a:spcPts val="0"/>
              </a:spcAft>
              <a:buSzPts val="216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918F8F"/>
                </a:solidFill>
              </a:defRPr>
            </a:lvl2pPr>
            <a:lvl3pPr marL="1371600" lvl="2" indent="-228600" algn="l">
              <a:lnSpc>
                <a:spcPct val="90000"/>
              </a:lnSpc>
              <a:spcBef>
                <a:spcPts val="500"/>
              </a:spcBef>
              <a:spcAft>
                <a:spcPts val="0"/>
              </a:spcAft>
              <a:buClr>
                <a:srgbClr val="918F8F"/>
              </a:buClr>
              <a:buSzPts val="1620"/>
              <a:buNone/>
              <a:defRPr sz="1800">
                <a:solidFill>
                  <a:srgbClr val="918F8F"/>
                </a:solidFill>
              </a:defRPr>
            </a:lvl3pPr>
            <a:lvl4pPr marL="1828800" lvl="3" indent="-228600" algn="l">
              <a:lnSpc>
                <a:spcPct val="90000"/>
              </a:lnSpc>
              <a:spcBef>
                <a:spcPts val="500"/>
              </a:spcBef>
              <a:spcAft>
                <a:spcPts val="0"/>
              </a:spcAft>
              <a:buClr>
                <a:srgbClr val="918F8F"/>
              </a:buClr>
              <a:buSzPts val="1600"/>
              <a:buNone/>
              <a:defRPr sz="1600">
                <a:solidFill>
                  <a:srgbClr val="918F8F"/>
                </a:solidFill>
              </a:defRPr>
            </a:lvl4pPr>
            <a:lvl5pPr marL="2286000" lvl="4" indent="-228600" algn="l">
              <a:lnSpc>
                <a:spcPct val="90000"/>
              </a:lnSpc>
              <a:spcBef>
                <a:spcPts val="500"/>
              </a:spcBef>
              <a:spcAft>
                <a:spcPts val="0"/>
              </a:spcAft>
              <a:buClr>
                <a:srgbClr val="918F8F"/>
              </a:buClr>
              <a:buSzPts val="1600"/>
              <a:buNone/>
              <a:defRPr sz="1600">
                <a:solidFill>
                  <a:srgbClr val="918F8F"/>
                </a:solidFill>
              </a:defRPr>
            </a:lvl5pPr>
            <a:lvl6pPr marL="2743200" lvl="5" indent="-228600" algn="l">
              <a:lnSpc>
                <a:spcPct val="90000"/>
              </a:lnSpc>
              <a:spcBef>
                <a:spcPts val="500"/>
              </a:spcBef>
              <a:spcAft>
                <a:spcPts val="0"/>
              </a:spcAft>
              <a:buClr>
                <a:srgbClr val="918F8F"/>
              </a:buClr>
              <a:buSzPts val="1600"/>
              <a:buNone/>
              <a:defRPr sz="1600">
                <a:solidFill>
                  <a:srgbClr val="918F8F"/>
                </a:solidFill>
              </a:defRPr>
            </a:lvl6pPr>
            <a:lvl7pPr marL="3200400" lvl="6" indent="-228600" algn="l">
              <a:lnSpc>
                <a:spcPct val="90000"/>
              </a:lnSpc>
              <a:spcBef>
                <a:spcPts val="500"/>
              </a:spcBef>
              <a:spcAft>
                <a:spcPts val="0"/>
              </a:spcAft>
              <a:buClr>
                <a:srgbClr val="918F8F"/>
              </a:buClr>
              <a:buSzPts val="1600"/>
              <a:buNone/>
              <a:defRPr sz="1600">
                <a:solidFill>
                  <a:srgbClr val="918F8F"/>
                </a:solidFill>
              </a:defRPr>
            </a:lvl7pPr>
            <a:lvl8pPr marL="3657600" lvl="7" indent="-228600" algn="l">
              <a:lnSpc>
                <a:spcPct val="90000"/>
              </a:lnSpc>
              <a:spcBef>
                <a:spcPts val="500"/>
              </a:spcBef>
              <a:spcAft>
                <a:spcPts val="0"/>
              </a:spcAft>
              <a:buClr>
                <a:srgbClr val="918F8F"/>
              </a:buClr>
              <a:buSzPts val="1600"/>
              <a:buNone/>
              <a:defRPr sz="1600">
                <a:solidFill>
                  <a:srgbClr val="918F8F"/>
                </a:solidFill>
              </a:defRPr>
            </a:lvl8pPr>
            <a:lvl9pPr marL="4114800" lvl="8" indent="-228600" algn="l">
              <a:lnSpc>
                <a:spcPct val="90000"/>
              </a:lnSpc>
              <a:spcBef>
                <a:spcPts val="500"/>
              </a:spcBef>
              <a:spcAft>
                <a:spcPts val="0"/>
              </a:spcAft>
              <a:buClr>
                <a:srgbClr val="918F8F"/>
              </a:buClr>
              <a:buSzPts val="1600"/>
              <a:buNone/>
              <a:defRPr sz="1600">
                <a:solidFill>
                  <a:srgbClr val="918F8F"/>
                </a:solidFill>
              </a:defRPr>
            </a:lvl9pPr>
          </a:lstStyle>
          <a:p>
            <a:endParaRPr/>
          </a:p>
        </p:txBody>
      </p:sp>
      <p:sp>
        <p:nvSpPr>
          <p:cNvPr id="54" name="Google Shape;54;p50"/>
          <p:cNvSpPr>
            <a:spLocks noGrp="1"/>
          </p:cNvSpPr>
          <p:nvPr>
            <p:ph type="pic" idx="2"/>
          </p:nvPr>
        </p:nvSpPr>
        <p:spPr>
          <a:xfrm>
            <a:off x="1206501" y="0"/>
            <a:ext cx="4889500"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50"/>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50"/>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Titre de sectionHeader" descr=".">
            <a:extLst>
              <a:ext uri="{FF2B5EF4-FFF2-40B4-BE49-F238E27FC236}">
                <a16:creationId xmlns:a16="http://schemas.microsoft.com/office/drawing/2014/main" id="{4BDC503F-B147-4E7C-9E8D-7B7DC55EEBAE}"/>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Titre de sectionFooter" descr=".">
            <a:extLst>
              <a:ext uri="{FF2B5EF4-FFF2-40B4-BE49-F238E27FC236}">
                <a16:creationId xmlns:a16="http://schemas.microsoft.com/office/drawing/2014/main" id="{F6E7DB05-BC11-400E-915E-5D40A17638EB}"/>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66"/>
        <p:cNvGrpSpPr/>
        <p:nvPr/>
      </p:nvGrpSpPr>
      <p:grpSpPr>
        <a:xfrm>
          <a:off x="0" y="0"/>
          <a:ext cx="0" cy="0"/>
          <a:chOff x="0" y="0"/>
          <a:chExt cx="0" cy="0"/>
        </a:xfrm>
      </p:grpSpPr>
      <p:sp>
        <p:nvSpPr>
          <p:cNvPr id="67" name="Google Shape;67;p54"/>
          <p:cNvSpPr>
            <a:spLocks noGrp="1"/>
          </p:cNvSpPr>
          <p:nvPr>
            <p:ph type="pic" idx="2"/>
          </p:nvPr>
        </p:nvSpPr>
        <p:spPr>
          <a:xfrm>
            <a:off x="1206500" y="0"/>
            <a:ext cx="4193117"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54"/>
          <p:cNvSpPr txBox="1">
            <a:spLocks noGrp="1"/>
          </p:cNvSpPr>
          <p:nvPr>
            <p:ph type="body" idx="1"/>
          </p:nvPr>
        </p:nvSpPr>
        <p:spPr>
          <a:xfrm>
            <a:off x="5399194" y="2084917"/>
            <a:ext cx="6108700"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4"/>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54"/>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72" name="Google Shape;72;p54"/>
          <p:cNvSpPr txBox="1">
            <a:spLocks noGrp="1"/>
          </p:cNvSpPr>
          <p:nvPr>
            <p:ph type="title"/>
          </p:nvPr>
        </p:nvSpPr>
        <p:spPr>
          <a:xfrm>
            <a:off x="1206502" y="174710"/>
            <a:ext cx="4192693"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hlSlideMaster.2_Titre et contenuHeader" descr=".">
            <a:extLst>
              <a:ext uri="{FF2B5EF4-FFF2-40B4-BE49-F238E27FC236}">
                <a16:creationId xmlns:a16="http://schemas.microsoft.com/office/drawing/2014/main" id="{F1A5410D-ED25-4BFD-817D-C39B40F01BC0}"/>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2_Titre et contenuFooter" descr=".">
            <a:extLst>
              <a:ext uri="{FF2B5EF4-FFF2-40B4-BE49-F238E27FC236}">
                <a16:creationId xmlns:a16="http://schemas.microsoft.com/office/drawing/2014/main" id="{CFAAFB5A-0208-4159-A6B5-0B2EFF176743}"/>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73"/>
        <p:cNvGrpSpPr/>
        <p:nvPr/>
      </p:nvGrpSpPr>
      <p:grpSpPr>
        <a:xfrm>
          <a:off x="0" y="0"/>
          <a:ext cx="0" cy="0"/>
          <a:chOff x="0" y="0"/>
          <a:chExt cx="0" cy="0"/>
        </a:xfrm>
      </p:grpSpPr>
      <p:sp>
        <p:nvSpPr>
          <p:cNvPr id="74" name="Google Shape;74;p56"/>
          <p:cNvSpPr>
            <a:spLocks noGrp="1"/>
          </p:cNvSpPr>
          <p:nvPr>
            <p:ph type="pic" idx="2"/>
          </p:nvPr>
        </p:nvSpPr>
        <p:spPr>
          <a:xfrm>
            <a:off x="1206500" y="2084917"/>
            <a:ext cx="4193117" cy="4773083"/>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56"/>
          <p:cNvSpPr txBox="1">
            <a:spLocks noGrp="1"/>
          </p:cNvSpPr>
          <p:nvPr>
            <p:ph type="body" idx="1"/>
          </p:nvPr>
        </p:nvSpPr>
        <p:spPr>
          <a:xfrm>
            <a:off x="5399194" y="2084917"/>
            <a:ext cx="6108700"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6"/>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56"/>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6"/>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3_Titre et contenuHeader" descr=".">
            <a:extLst>
              <a:ext uri="{FF2B5EF4-FFF2-40B4-BE49-F238E27FC236}">
                <a16:creationId xmlns:a16="http://schemas.microsoft.com/office/drawing/2014/main" id="{83AC7396-B80F-43CA-A0AF-BC014EAA14F9}"/>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3_Titre et contenuFooter" descr=".">
            <a:extLst>
              <a:ext uri="{FF2B5EF4-FFF2-40B4-BE49-F238E27FC236}">
                <a16:creationId xmlns:a16="http://schemas.microsoft.com/office/drawing/2014/main" id="{4CFAB15A-1BFB-43F1-B9D7-C23DFCAC2B10}"/>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re seul">
  <p:cSld name="2_Titre seul">
    <p:spTree>
      <p:nvGrpSpPr>
        <p:cNvPr id="1" name="Shape 91"/>
        <p:cNvGrpSpPr/>
        <p:nvPr/>
      </p:nvGrpSpPr>
      <p:grpSpPr>
        <a:xfrm>
          <a:off x="0" y="0"/>
          <a:ext cx="0" cy="0"/>
          <a:chOff x="0" y="0"/>
          <a:chExt cx="0" cy="0"/>
        </a:xfrm>
      </p:grpSpPr>
      <p:sp>
        <p:nvSpPr>
          <p:cNvPr id="92" name="Google Shape;92;p59"/>
          <p:cNvSpPr>
            <a:spLocks noGrp="1"/>
          </p:cNvSpPr>
          <p:nvPr>
            <p:ph type="pic" idx="2"/>
          </p:nvPr>
        </p:nvSpPr>
        <p:spPr>
          <a:xfrm>
            <a:off x="1206501" y="0"/>
            <a:ext cx="10301817"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59"/>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59"/>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9"/>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2_Titre seulHeader" descr=".">
            <a:extLst>
              <a:ext uri="{FF2B5EF4-FFF2-40B4-BE49-F238E27FC236}">
                <a16:creationId xmlns:a16="http://schemas.microsoft.com/office/drawing/2014/main" id="{CE6173D0-3076-4E94-97C5-A0A327C09B57}"/>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2_Titre seulFooter" descr=".">
            <a:extLst>
              <a:ext uri="{FF2B5EF4-FFF2-40B4-BE49-F238E27FC236}">
                <a16:creationId xmlns:a16="http://schemas.microsoft.com/office/drawing/2014/main" id="{A18C0893-1A2F-4ECD-88C1-88B00858FF99}"/>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re seul">
  <p:cSld name="3_Titre seul">
    <p:spTree>
      <p:nvGrpSpPr>
        <p:cNvPr id="1" name="Shape 96"/>
        <p:cNvGrpSpPr/>
        <p:nvPr/>
      </p:nvGrpSpPr>
      <p:grpSpPr>
        <a:xfrm>
          <a:off x="0" y="0"/>
          <a:ext cx="0" cy="0"/>
          <a:chOff x="0" y="0"/>
          <a:chExt cx="0" cy="0"/>
        </a:xfrm>
      </p:grpSpPr>
      <p:sp>
        <p:nvSpPr>
          <p:cNvPr id="97" name="Google Shape;97;p60"/>
          <p:cNvSpPr>
            <a:spLocks noGrp="1"/>
          </p:cNvSpPr>
          <p:nvPr>
            <p:ph type="pic" idx="2"/>
          </p:nvPr>
        </p:nvSpPr>
        <p:spPr>
          <a:xfrm>
            <a:off x="1206501" y="4152899"/>
            <a:ext cx="10985500" cy="27051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60"/>
          <p:cNvSpPr txBox="1">
            <a:spLocks noGrp="1"/>
          </p:cNvSpPr>
          <p:nvPr>
            <p:ph type="body" idx="1"/>
          </p:nvPr>
        </p:nvSpPr>
        <p:spPr>
          <a:xfrm>
            <a:off x="1206500" y="2084918"/>
            <a:ext cx="10195984" cy="1915583"/>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0"/>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p60"/>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0"/>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102" name="Google Shape;102;p60"/>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hlSlideMaster.3_Titre seulHeader" descr=".">
            <a:extLst>
              <a:ext uri="{FF2B5EF4-FFF2-40B4-BE49-F238E27FC236}">
                <a16:creationId xmlns:a16="http://schemas.microsoft.com/office/drawing/2014/main" id="{56204121-397F-43FD-9022-3655797C8DE1}"/>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3_Titre seulFooter" descr=".">
            <a:extLst>
              <a:ext uri="{FF2B5EF4-FFF2-40B4-BE49-F238E27FC236}">
                <a16:creationId xmlns:a16="http://schemas.microsoft.com/office/drawing/2014/main" id="{9D7F8BB0-905A-44DE-9E3D-CA35FC58B62D}"/>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marR="0" lvl="0" algn="l" rtl="0">
              <a:lnSpc>
                <a:spcPct val="90000"/>
              </a:lnSpc>
              <a:spcBef>
                <a:spcPts val="0"/>
              </a:spcBef>
              <a:spcAft>
                <a:spcPts val="0"/>
              </a:spcAft>
              <a:buClr>
                <a:schemeClr val="dk1"/>
              </a:buClr>
              <a:buSzPts val="4267"/>
              <a:buFont typeface="Libre Franklin"/>
              <a:buNone/>
              <a:defRPr sz="4267" b="1"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1206501" y="2084917"/>
            <a:ext cx="10301817" cy="4515696"/>
          </a:xfrm>
          <a:prstGeom prst="rect">
            <a:avLst/>
          </a:prstGeom>
          <a:noFill/>
          <a:ln>
            <a:noFill/>
          </a:ln>
        </p:spPr>
        <p:txBody>
          <a:bodyPr spcFirstLastPara="1" wrap="square" lIns="180000" tIns="45700" rIns="91425" bIns="45700" anchor="t" anchorCtr="0">
            <a:normAutofit/>
          </a:bodyPr>
          <a:lstStyle>
            <a:lvl1pPr marL="457200" marR="0" lvl="0" indent="-36576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pic>
        <p:nvPicPr>
          <p:cNvPr id="14" name="Google Shape;14;p35"/>
          <p:cNvPicPr preferRelativeResize="0"/>
          <p:nvPr/>
        </p:nvPicPr>
        <p:blipFill rotWithShape="1">
          <a:blip r:embed="rId10">
            <a:alphaModFix/>
          </a:blip>
          <a:srcRect/>
          <a:stretch/>
        </p:blipFill>
        <p:spPr>
          <a:xfrm>
            <a:off x="173697" y="176445"/>
            <a:ext cx="871936" cy="377363"/>
          </a:xfrm>
          <a:prstGeom prst="rect">
            <a:avLst/>
          </a:prstGeom>
          <a:noFill/>
          <a:ln>
            <a:noFill/>
          </a:ln>
        </p:spPr>
      </p:pic>
      <p:pic>
        <p:nvPicPr>
          <p:cNvPr id="15" name="Google Shape;15;p35"/>
          <p:cNvPicPr preferRelativeResize="0"/>
          <p:nvPr/>
        </p:nvPicPr>
        <p:blipFill rotWithShape="1">
          <a:blip r:embed="rId11">
            <a:alphaModFix/>
          </a:blip>
          <a:srcRect/>
          <a:stretch/>
        </p:blipFill>
        <p:spPr>
          <a:xfrm>
            <a:off x="174675" y="6390510"/>
            <a:ext cx="770371" cy="3211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7"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m.wikipedia.org/wiki/Electric_charg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nebula.esa.int/content/high-altitude-pseudo-satellites-telecommunication-and-complementary-space-applications"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9BDBB3-EFF9-4E35-A2F6-3F735EE57F14}"/>
              </a:ext>
            </a:extLst>
          </p:cNvPr>
          <p:cNvSpPr>
            <a:spLocks noGrp="1"/>
          </p:cNvSpPr>
          <p:nvPr>
            <p:ph type="ctrTitle"/>
          </p:nvPr>
        </p:nvSpPr>
        <p:spPr/>
        <p:txBody>
          <a:bodyPr>
            <a:normAutofit/>
          </a:bodyPr>
          <a:lstStyle/>
          <a:p>
            <a:pPr marL="0" lvl="0" indent="0" rtl="0">
              <a:lnSpc>
                <a:spcPct val="90000"/>
              </a:lnSpc>
              <a:spcBef>
                <a:spcPts val="0"/>
              </a:spcBef>
              <a:spcAft>
                <a:spcPts val="0"/>
              </a:spcAft>
            </a:pPr>
            <a:r>
              <a:rPr lang="en-US" sz="4000" dirty="0"/>
              <a:t>EPFL </a:t>
            </a:r>
            <a:br>
              <a:rPr lang="en-US" sz="4000" dirty="0"/>
            </a:br>
            <a:r>
              <a:rPr lang="en-US" sz="4000" dirty="0"/>
              <a:t>Space Center</a:t>
            </a:r>
            <a:br>
              <a:rPr lang="en-US" sz="4000" dirty="0"/>
            </a:br>
            <a:r>
              <a:rPr lang="en-US" sz="4000" dirty="0" err="1"/>
              <a:t>eSpace</a:t>
            </a:r>
            <a:endParaRPr lang="de-DE" sz="4000" dirty="0"/>
          </a:p>
        </p:txBody>
      </p:sp>
      <p:sp>
        <p:nvSpPr>
          <p:cNvPr id="4" name="Untertitel 3">
            <a:extLst>
              <a:ext uri="{FF2B5EF4-FFF2-40B4-BE49-F238E27FC236}">
                <a16:creationId xmlns:a16="http://schemas.microsoft.com/office/drawing/2014/main" id="{FEA75203-3781-415B-85D9-40C602D80109}"/>
              </a:ext>
            </a:extLst>
          </p:cNvPr>
          <p:cNvSpPr>
            <a:spLocks noGrp="1"/>
          </p:cNvSpPr>
          <p:nvPr>
            <p:ph type="subTitle" idx="1"/>
          </p:nvPr>
        </p:nvSpPr>
        <p:spPr/>
        <p:txBody>
          <a:bodyPr>
            <a:normAutofit/>
          </a:bodyPr>
          <a:lstStyle/>
          <a:p>
            <a:pPr marL="90488" indent="1588"/>
            <a:r>
              <a:rPr lang="de-DE" sz="2800" dirty="0"/>
              <a:t>Space Propulsion</a:t>
            </a:r>
            <a:br>
              <a:rPr lang="de-DE" sz="2800" dirty="0"/>
            </a:br>
            <a:r>
              <a:rPr lang="de-DE" sz="2800" dirty="0"/>
              <a:t>ENG-510</a:t>
            </a:r>
          </a:p>
        </p:txBody>
      </p:sp>
    </p:spTree>
    <p:extLst>
      <p:ext uri="{BB962C8B-B14F-4D97-AF65-F5344CB8AC3E}">
        <p14:creationId xmlns:p14="http://schemas.microsoft.com/office/powerpoint/2010/main" val="398361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err="1"/>
              <a:t>Magnetoplasmadynamic</a:t>
            </a:r>
            <a:r>
              <a:rPr lang="en-US" sz="2200" dirty="0"/>
              <a:t> Thruster</a:t>
            </a:r>
          </a:p>
          <a:p>
            <a:pPr marL="630000" lvl="1" indent="-270000">
              <a:lnSpc>
                <a:spcPct val="100000"/>
              </a:lnSpc>
              <a:spcBef>
                <a:spcPts val="600"/>
              </a:spcBef>
              <a:buSzPct val="100000"/>
            </a:pPr>
            <a:r>
              <a:rPr lang="en-US" sz="2000" dirty="0"/>
              <a:t>There are two main types of MPD thrusters, applied-field and self-field</a:t>
            </a:r>
          </a:p>
          <a:p>
            <a:pPr marL="630000" lvl="1" indent="-270000">
              <a:lnSpc>
                <a:spcPct val="100000"/>
              </a:lnSpc>
              <a:spcBef>
                <a:spcPts val="600"/>
              </a:spcBef>
              <a:buSzPct val="100000"/>
            </a:pPr>
            <a:r>
              <a:rPr lang="en-US" sz="2000" dirty="0"/>
              <a:t>Applied-field thrusters have magnetic rings surrounding the exhaust chamber to produce the magnetic field, while self-field thrusters have a cathode extending through the middle of the chamber</a:t>
            </a:r>
          </a:p>
          <a:p>
            <a:pPr marL="630000" lvl="1" indent="-270000">
              <a:lnSpc>
                <a:spcPct val="100000"/>
              </a:lnSpc>
              <a:spcBef>
                <a:spcPts val="600"/>
              </a:spcBef>
              <a:buSzPct val="100000"/>
            </a:pPr>
            <a:r>
              <a:rPr lang="en-US" sz="2000" dirty="0"/>
              <a:t>Applied fields are necessary at lower power levels, where self-field configurations are too weak</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828134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8423726-5812-4EB5-BE6F-7D8A4153E05D}"/>
              </a:ext>
            </a:extLst>
          </p:cNvPr>
          <p:cNvPicPr>
            <a:picLocks noChangeAspect="1"/>
          </p:cNvPicPr>
          <p:nvPr/>
        </p:nvPicPr>
        <p:blipFill>
          <a:blip r:embed="rId2"/>
          <a:stretch>
            <a:fillRect/>
          </a:stretch>
        </p:blipFill>
        <p:spPr>
          <a:xfrm>
            <a:off x="1206500" y="-1"/>
            <a:ext cx="4889499" cy="6858001"/>
          </a:xfrm>
          <a:prstGeom prst="rect">
            <a:avLst/>
          </a:prstGeom>
        </p:spPr>
      </p:pic>
      <p:sp>
        <p:nvSpPr>
          <p:cNvPr id="2" name="Titel 1">
            <a:extLst>
              <a:ext uri="{FF2B5EF4-FFF2-40B4-BE49-F238E27FC236}">
                <a16:creationId xmlns:a16="http://schemas.microsoft.com/office/drawing/2014/main" id="{7AC0A605-84BD-40F9-B5DC-C77EF1DFA030}"/>
              </a:ext>
            </a:extLst>
          </p:cNvPr>
          <p:cNvSpPr>
            <a:spLocks noGrp="1"/>
          </p:cNvSpPr>
          <p:nvPr>
            <p:ph type="title"/>
          </p:nvPr>
        </p:nvSpPr>
        <p:spPr/>
        <p:txBody>
          <a:bodyPr/>
          <a:lstStyle/>
          <a:p>
            <a:r>
              <a:rPr lang="de-DE" dirty="0" err="1"/>
              <a:t>Lecture</a:t>
            </a:r>
            <a:r>
              <a:rPr lang="de-DE" dirty="0"/>
              <a:t> # 7</a:t>
            </a:r>
            <a:br>
              <a:rPr lang="de-DE" dirty="0"/>
            </a:br>
            <a:r>
              <a:rPr lang="de-DE" dirty="0"/>
              <a:t>Summary</a:t>
            </a:r>
          </a:p>
        </p:txBody>
      </p:sp>
      <p:sp>
        <p:nvSpPr>
          <p:cNvPr id="3" name="Textplatzhalter 2">
            <a:extLst>
              <a:ext uri="{FF2B5EF4-FFF2-40B4-BE49-F238E27FC236}">
                <a16:creationId xmlns:a16="http://schemas.microsoft.com/office/drawing/2014/main" id="{8E0C960A-F12F-470F-87B1-D8DC0788B966}"/>
              </a:ext>
            </a:extLst>
          </p:cNvPr>
          <p:cNvSpPr>
            <a:spLocks noGrp="1"/>
          </p:cNvSpPr>
          <p:nvPr>
            <p:ph type="body" idx="1"/>
          </p:nvPr>
        </p:nvSpPr>
        <p:spPr/>
        <p:txBody>
          <a:bodyPr>
            <a:noAutofit/>
          </a:bodyPr>
          <a:lstStyle/>
          <a:p>
            <a:pPr marL="230400" indent="0"/>
            <a:r>
              <a:rPr lang="de-DE" dirty="0">
                <a:solidFill>
                  <a:schemeClr val="bg1"/>
                </a:solidFill>
              </a:rPr>
              <a:t>Brief </a:t>
            </a:r>
            <a:r>
              <a:rPr lang="de-DE" dirty="0" err="1">
                <a:solidFill>
                  <a:schemeClr val="bg1"/>
                </a:solidFill>
              </a:rPr>
              <a:t>synthesis</a:t>
            </a:r>
            <a:r>
              <a:rPr lang="de-DE" dirty="0">
                <a:solidFill>
                  <a:schemeClr val="bg1"/>
                </a:solidFill>
              </a:rPr>
              <a:t> on </a:t>
            </a:r>
            <a:r>
              <a:rPr lang="de-DE" dirty="0" err="1">
                <a:solidFill>
                  <a:schemeClr val="bg1"/>
                </a:solidFill>
              </a:rPr>
              <a:t>space</a:t>
            </a:r>
            <a:r>
              <a:rPr lang="de-DE" dirty="0">
                <a:solidFill>
                  <a:schemeClr val="bg1"/>
                </a:solidFill>
              </a:rPr>
              <a:t> </a:t>
            </a:r>
            <a:r>
              <a:rPr lang="de-DE" dirty="0" err="1">
                <a:solidFill>
                  <a:schemeClr val="bg1"/>
                </a:solidFill>
              </a:rPr>
              <a:t>propulsion</a:t>
            </a:r>
            <a:r>
              <a:rPr lang="de-DE" dirty="0">
                <a:solidFill>
                  <a:schemeClr val="bg1"/>
                </a:solidFill>
              </a:rPr>
              <a:t> </a:t>
            </a:r>
            <a:r>
              <a:rPr lang="de-DE" dirty="0" err="1">
                <a:solidFill>
                  <a:schemeClr val="bg1"/>
                </a:solidFill>
              </a:rPr>
              <a:t>course</a:t>
            </a:r>
            <a:endParaRPr lang="de-DE" dirty="0"/>
          </a:p>
        </p:txBody>
      </p:sp>
      <p:sp>
        <p:nvSpPr>
          <p:cNvPr id="4" name="Bildplatzhalter 3">
            <a:extLst>
              <a:ext uri="{FF2B5EF4-FFF2-40B4-BE49-F238E27FC236}">
                <a16:creationId xmlns:a16="http://schemas.microsoft.com/office/drawing/2014/main" id="{D0C05689-07D6-49DA-BFCD-F4316DB4D236}"/>
              </a:ext>
            </a:extLst>
          </p:cNvPr>
          <p:cNvSpPr>
            <a:spLocks noGrp="1"/>
          </p:cNvSpPr>
          <p:nvPr>
            <p:ph type="pic" idx="2"/>
          </p:nvPr>
        </p:nvSpPr>
        <p:spPr/>
        <p:txBody>
          <a:bodyPr/>
          <a:lstStyle/>
          <a:p>
            <a:endParaRPr lang="de-DE"/>
          </a:p>
        </p:txBody>
      </p:sp>
      <p:pic>
        <p:nvPicPr>
          <p:cNvPr id="2052" name="Picture 4" descr="Projeto Millenium Falcon Completo P/ Montar - R$ 10,99 em Mercado Livre |  Millennium falcon, Star wars, Millenium falcon">
            <a:extLst>
              <a:ext uri="{FF2B5EF4-FFF2-40B4-BE49-F238E27FC236}">
                <a16:creationId xmlns:a16="http://schemas.microsoft.com/office/drawing/2014/main" id="{B2316697-94C2-4CEF-8E8D-A0B524038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4913" y="971588"/>
            <a:ext cx="6858000" cy="491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065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Summary:</a:t>
            </a:r>
          </a:p>
          <a:p>
            <a:pPr marL="360000" indent="-270000">
              <a:lnSpc>
                <a:spcPct val="100000"/>
              </a:lnSpc>
              <a:spcBef>
                <a:spcPts val="600"/>
              </a:spcBef>
              <a:buSzPct val="100000"/>
            </a:pPr>
            <a:r>
              <a:rPr lang="en-US" sz="2200" dirty="0"/>
              <a:t>Basic idea of space propulsion course is to give (nearly) complete overview on all propulsion systems related to space (from lift-off on ground to deep-space exploration)</a:t>
            </a:r>
          </a:p>
          <a:p>
            <a:pPr marL="360000" indent="-270000">
              <a:lnSpc>
                <a:spcPct val="100000"/>
              </a:lnSpc>
              <a:spcBef>
                <a:spcPts val="600"/>
              </a:spcBef>
              <a:buSzPct val="100000"/>
            </a:pPr>
            <a:r>
              <a:rPr lang="en-US" sz="2200" dirty="0"/>
              <a:t>This idea is in principle achieved by intense discussion on thermal, chemical and electrical propulsion systems as well as non-material ejection propulsion systems and future propulsion systems</a:t>
            </a:r>
          </a:p>
          <a:p>
            <a:pPr marL="360000" indent="-270000">
              <a:lnSpc>
                <a:spcPct val="100000"/>
              </a:lnSpc>
              <a:spcBef>
                <a:spcPts val="600"/>
              </a:spcBef>
              <a:buSzPct val="100000"/>
            </a:pPr>
            <a:r>
              <a:rPr lang="en-US" sz="2200" dirty="0"/>
              <a:t>More detailed information needs to be collected by yourself!</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a:bodyPr>
          <a:lstStyle/>
          <a:p>
            <a:r>
              <a:rPr lang="en-US" dirty="0">
                <a:solidFill>
                  <a:schemeClr val="bg1"/>
                </a:solidFill>
              </a:rPr>
              <a:t>Which Summary of Lecture is given?</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Summary</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8191040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9BDBB3-EFF9-4E35-A2F6-3F735EE57F14}"/>
              </a:ext>
            </a:extLst>
          </p:cNvPr>
          <p:cNvSpPr>
            <a:spLocks noGrp="1"/>
          </p:cNvSpPr>
          <p:nvPr>
            <p:ph type="ctrTitle"/>
          </p:nvPr>
        </p:nvSpPr>
        <p:spPr/>
        <p:txBody>
          <a:bodyPr>
            <a:normAutofit/>
          </a:bodyPr>
          <a:lstStyle/>
          <a:p>
            <a:pPr marL="0" lvl="0" indent="0" rtl="0">
              <a:lnSpc>
                <a:spcPct val="90000"/>
              </a:lnSpc>
              <a:spcBef>
                <a:spcPts val="0"/>
              </a:spcBef>
              <a:spcAft>
                <a:spcPts val="0"/>
              </a:spcAft>
            </a:pPr>
            <a:r>
              <a:rPr lang="en-US" sz="4000" dirty="0"/>
              <a:t>EPFL </a:t>
            </a:r>
            <a:br>
              <a:rPr lang="en-US" sz="4000" dirty="0"/>
            </a:br>
            <a:r>
              <a:rPr lang="en-US" sz="4000" dirty="0"/>
              <a:t>Space Center</a:t>
            </a:r>
            <a:br>
              <a:rPr lang="en-US" sz="4000" dirty="0"/>
            </a:br>
            <a:r>
              <a:rPr lang="en-US" sz="4000" dirty="0" err="1"/>
              <a:t>eSpace</a:t>
            </a:r>
            <a:endParaRPr lang="de-DE" sz="4000" dirty="0"/>
          </a:p>
        </p:txBody>
      </p:sp>
      <p:sp>
        <p:nvSpPr>
          <p:cNvPr id="4" name="Untertitel 3">
            <a:extLst>
              <a:ext uri="{FF2B5EF4-FFF2-40B4-BE49-F238E27FC236}">
                <a16:creationId xmlns:a16="http://schemas.microsoft.com/office/drawing/2014/main" id="{FEA75203-3781-415B-85D9-40C602D80109}"/>
              </a:ext>
            </a:extLst>
          </p:cNvPr>
          <p:cNvSpPr>
            <a:spLocks noGrp="1"/>
          </p:cNvSpPr>
          <p:nvPr>
            <p:ph type="subTitle" idx="1"/>
          </p:nvPr>
        </p:nvSpPr>
        <p:spPr/>
        <p:txBody>
          <a:bodyPr>
            <a:normAutofit/>
          </a:bodyPr>
          <a:lstStyle/>
          <a:p>
            <a:pPr marL="90488" indent="1588"/>
            <a:r>
              <a:rPr lang="de-DE" sz="2800" dirty="0"/>
              <a:t>Space Propulsion</a:t>
            </a:r>
            <a:br>
              <a:rPr lang="de-DE" sz="2800" dirty="0"/>
            </a:br>
            <a:r>
              <a:rPr lang="de-DE" sz="2800" dirty="0"/>
              <a:t>ENG-510</a:t>
            </a:r>
          </a:p>
        </p:txBody>
      </p:sp>
      <p:sp>
        <p:nvSpPr>
          <p:cNvPr id="5" name="Titel 2">
            <a:extLst>
              <a:ext uri="{FF2B5EF4-FFF2-40B4-BE49-F238E27FC236}">
                <a16:creationId xmlns:a16="http://schemas.microsoft.com/office/drawing/2014/main" id="{C97BE68A-B379-A2F1-335C-3FC622BDC7D7}"/>
              </a:ext>
            </a:extLst>
          </p:cNvPr>
          <p:cNvSpPr txBox="1">
            <a:spLocks/>
          </p:cNvSpPr>
          <p:nvPr/>
        </p:nvSpPr>
        <p:spPr>
          <a:xfrm>
            <a:off x="1786597" y="1048714"/>
            <a:ext cx="4303053" cy="3117849"/>
          </a:xfrm>
          <a:prstGeom prst="rect">
            <a:avLst/>
          </a:prstGeom>
          <a:solidFill>
            <a:schemeClr val="accent1"/>
          </a:solidFill>
          <a:ln>
            <a:noFill/>
          </a:ln>
        </p:spPr>
        <p:txBody>
          <a:bodyPr spcFirstLastPara="1" wrap="square" lIns="216000" tIns="0" rIns="72000" bIns="468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Libre Franklin"/>
              <a:buNone/>
              <a:defRPr sz="4800" b="1"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t>The End</a:t>
            </a:r>
            <a:endParaRPr lang="de-DE" sz="4000" dirty="0"/>
          </a:p>
        </p:txBody>
      </p:sp>
    </p:spTree>
    <p:extLst>
      <p:ext uri="{BB962C8B-B14F-4D97-AF65-F5344CB8AC3E}">
        <p14:creationId xmlns:p14="http://schemas.microsoft.com/office/powerpoint/2010/main" val="38670195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8423726-5812-4EB5-BE6F-7D8A4153E05D}"/>
              </a:ext>
            </a:extLst>
          </p:cNvPr>
          <p:cNvPicPr>
            <a:picLocks noChangeAspect="1"/>
          </p:cNvPicPr>
          <p:nvPr/>
        </p:nvPicPr>
        <p:blipFill>
          <a:blip r:embed="rId2"/>
          <a:stretch>
            <a:fillRect/>
          </a:stretch>
        </p:blipFill>
        <p:spPr>
          <a:xfrm>
            <a:off x="1206500" y="-1"/>
            <a:ext cx="4889499" cy="6858001"/>
          </a:xfrm>
          <a:prstGeom prst="rect">
            <a:avLst/>
          </a:prstGeom>
        </p:spPr>
      </p:pic>
      <p:sp>
        <p:nvSpPr>
          <p:cNvPr id="2" name="Titel 1">
            <a:extLst>
              <a:ext uri="{FF2B5EF4-FFF2-40B4-BE49-F238E27FC236}">
                <a16:creationId xmlns:a16="http://schemas.microsoft.com/office/drawing/2014/main" id="{7AC0A605-84BD-40F9-B5DC-C77EF1DFA030}"/>
              </a:ext>
            </a:extLst>
          </p:cNvPr>
          <p:cNvSpPr>
            <a:spLocks noGrp="1"/>
          </p:cNvSpPr>
          <p:nvPr>
            <p:ph type="title"/>
          </p:nvPr>
        </p:nvSpPr>
        <p:spPr/>
        <p:txBody>
          <a:bodyPr/>
          <a:lstStyle/>
          <a:p>
            <a:r>
              <a:rPr lang="de-DE" dirty="0" err="1"/>
              <a:t>Lecture</a:t>
            </a:r>
            <a:r>
              <a:rPr lang="de-DE" dirty="0"/>
              <a:t> # 7</a:t>
            </a:r>
            <a:br>
              <a:rPr lang="de-DE" dirty="0"/>
            </a:br>
            <a:r>
              <a:rPr lang="de-DE" dirty="0" err="1"/>
              <a:t>Introduction</a:t>
            </a:r>
            <a:r>
              <a:rPr lang="de-DE" dirty="0"/>
              <a:t> &amp; General Course Information</a:t>
            </a:r>
          </a:p>
        </p:txBody>
      </p:sp>
      <p:sp>
        <p:nvSpPr>
          <p:cNvPr id="3" name="Textplatzhalter 2">
            <a:extLst>
              <a:ext uri="{FF2B5EF4-FFF2-40B4-BE49-F238E27FC236}">
                <a16:creationId xmlns:a16="http://schemas.microsoft.com/office/drawing/2014/main" id="{8E0C960A-F12F-470F-87B1-D8DC0788B966}"/>
              </a:ext>
            </a:extLst>
          </p:cNvPr>
          <p:cNvSpPr>
            <a:spLocks noGrp="1"/>
          </p:cNvSpPr>
          <p:nvPr>
            <p:ph type="body" idx="1"/>
          </p:nvPr>
        </p:nvSpPr>
        <p:spPr/>
        <p:txBody>
          <a:bodyPr>
            <a:noAutofit/>
          </a:bodyPr>
          <a:lstStyle/>
          <a:p>
            <a:pPr marL="230400" indent="0"/>
            <a:r>
              <a:rPr lang="de-DE" dirty="0">
                <a:solidFill>
                  <a:schemeClr val="bg1"/>
                </a:solidFill>
              </a:rPr>
              <a:t>Brief update on </a:t>
            </a:r>
            <a:r>
              <a:rPr lang="de-DE" dirty="0" err="1">
                <a:solidFill>
                  <a:schemeClr val="bg1"/>
                </a:solidFill>
              </a:rPr>
              <a:t>space</a:t>
            </a:r>
            <a:r>
              <a:rPr lang="de-DE" dirty="0">
                <a:solidFill>
                  <a:schemeClr val="bg1"/>
                </a:solidFill>
              </a:rPr>
              <a:t> </a:t>
            </a:r>
            <a:r>
              <a:rPr lang="de-DE" dirty="0" err="1">
                <a:solidFill>
                  <a:schemeClr val="bg1"/>
                </a:solidFill>
              </a:rPr>
              <a:t>propulsion</a:t>
            </a:r>
            <a:r>
              <a:rPr lang="de-DE" dirty="0">
                <a:solidFill>
                  <a:schemeClr val="bg1"/>
                </a:solidFill>
              </a:rPr>
              <a:t> </a:t>
            </a:r>
            <a:r>
              <a:rPr lang="de-DE" dirty="0" err="1">
                <a:solidFill>
                  <a:schemeClr val="bg1"/>
                </a:solidFill>
              </a:rPr>
              <a:t>course</a:t>
            </a:r>
            <a:endParaRPr lang="de-DE" dirty="0"/>
          </a:p>
        </p:txBody>
      </p:sp>
      <p:sp>
        <p:nvSpPr>
          <p:cNvPr id="4" name="Bildplatzhalter 3">
            <a:extLst>
              <a:ext uri="{FF2B5EF4-FFF2-40B4-BE49-F238E27FC236}">
                <a16:creationId xmlns:a16="http://schemas.microsoft.com/office/drawing/2014/main" id="{D0C05689-07D6-49DA-BFCD-F4316DB4D236}"/>
              </a:ext>
            </a:extLst>
          </p:cNvPr>
          <p:cNvSpPr>
            <a:spLocks noGrp="1"/>
          </p:cNvSpPr>
          <p:nvPr>
            <p:ph type="pic" idx="2"/>
          </p:nvPr>
        </p:nvSpPr>
        <p:spPr/>
        <p:txBody>
          <a:bodyPr/>
          <a:lstStyle/>
          <a:p>
            <a:endParaRPr lang="de-DE"/>
          </a:p>
        </p:txBody>
      </p:sp>
      <p:pic>
        <p:nvPicPr>
          <p:cNvPr id="2052" name="Picture 4" descr="Projeto Millenium Falcon Completo P/ Montar - R$ 10,99 em Mercado Livre |  Millennium falcon, Star wars, Millenium falcon">
            <a:extLst>
              <a:ext uri="{FF2B5EF4-FFF2-40B4-BE49-F238E27FC236}">
                <a16:creationId xmlns:a16="http://schemas.microsoft.com/office/drawing/2014/main" id="{B2316697-94C2-4CEF-8E8D-A0B524038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4913" y="971588"/>
            <a:ext cx="6858000" cy="491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43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Launch Schedule:</a:t>
            </a:r>
          </a:p>
          <a:p>
            <a:pPr marL="360000" indent="-270000">
              <a:lnSpc>
                <a:spcPct val="100000"/>
              </a:lnSpc>
              <a:spcBef>
                <a:spcPts val="600"/>
              </a:spcBef>
              <a:buSzPct val="100000"/>
            </a:pPr>
            <a:r>
              <a:rPr lang="en-US" sz="2200" dirty="0"/>
              <a:t>Tuesday, May 27</a:t>
            </a:r>
          </a:p>
          <a:p>
            <a:pPr marL="360000" indent="-270000">
              <a:lnSpc>
                <a:spcPct val="100000"/>
              </a:lnSpc>
              <a:spcBef>
                <a:spcPts val="600"/>
              </a:spcBef>
              <a:buSzPct val="100000"/>
            </a:pPr>
            <a:r>
              <a:rPr lang="en-US" sz="2200" dirty="0"/>
              <a:t>Between 9 am and noon</a:t>
            </a:r>
          </a:p>
          <a:p>
            <a:pPr marL="360000" indent="-270000">
              <a:lnSpc>
                <a:spcPct val="100000"/>
              </a:lnSpc>
              <a:spcBef>
                <a:spcPts val="600"/>
              </a:spcBef>
              <a:buSzPct val="100000"/>
            </a:pPr>
            <a:r>
              <a:rPr lang="en-US" sz="2200" dirty="0"/>
              <a:t>All groups shall be present during the complete event (constraints </a:t>
            </a:r>
            <a:r>
              <a:rPr lang="en-US" sz="2200" dirty="0" err="1"/>
              <a:t>w.r.t.</a:t>
            </a:r>
            <a:r>
              <a:rPr lang="en-US" sz="2200" dirty="0"/>
              <a:t> exams will be for sure considered)</a:t>
            </a:r>
          </a:p>
          <a:p>
            <a:pPr marL="360000" indent="-270000">
              <a:lnSpc>
                <a:spcPct val="100000"/>
              </a:lnSpc>
              <a:spcBef>
                <a:spcPts val="600"/>
              </a:spcBef>
              <a:buSzPct val="100000"/>
            </a:pPr>
            <a:r>
              <a:rPr lang="en-US" sz="2200" dirty="0"/>
              <a:t>Weather is out of control</a:t>
            </a:r>
          </a:p>
          <a:p>
            <a:pPr marL="360000" indent="-270000">
              <a:lnSpc>
                <a:spcPct val="100000"/>
              </a:lnSpc>
              <a:spcBef>
                <a:spcPts val="600"/>
              </a:spcBef>
              <a:buSzPct val="100000"/>
            </a:pPr>
            <a:r>
              <a:rPr lang="en-US" sz="2200" dirty="0"/>
              <a:t>It is highlighted that booster / core stage fixation shall be strengthened</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Launch Event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104</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8824422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Schedule:</a:t>
            </a:r>
          </a:p>
          <a:p>
            <a:pPr marL="172800" indent="-270000">
              <a:lnSpc>
                <a:spcPct val="100000"/>
              </a:lnSpc>
              <a:spcBef>
                <a:spcPts val="600"/>
              </a:spcBef>
              <a:buSzPct val="100000"/>
            </a:pPr>
            <a:r>
              <a:rPr lang="en-US" sz="2200" dirty="0"/>
              <a:t>Wednesday, July 2 and Thursday, July 3</a:t>
            </a:r>
          </a:p>
          <a:p>
            <a:pPr marL="172800" indent="-270000">
              <a:lnSpc>
                <a:spcPct val="100000"/>
              </a:lnSpc>
              <a:spcBef>
                <a:spcPts val="600"/>
              </a:spcBef>
              <a:buSzPct val="100000"/>
            </a:pPr>
            <a:r>
              <a:rPr lang="en-US" sz="2200" dirty="0"/>
              <a:t>Excel table is uploaded on Moodle</a:t>
            </a:r>
          </a:p>
          <a:p>
            <a:pPr marL="172800" indent="-270000">
              <a:lnSpc>
                <a:spcPct val="100000"/>
              </a:lnSpc>
              <a:spcBef>
                <a:spcPts val="600"/>
              </a:spcBef>
              <a:buSzPct val="100000"/>
            </a:pPr>
            <a:r>
              <a:rPr lang="en-US" sz="2200" dirty="0"/>
              <a:t>Please fill out table</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Oral Exam</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105</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083265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Use Case Example:</a:t>
            </a:r>
          </a:p>
          <a:p>
            <a:pPr marL="270000" indent="-270000">
              <a:lnSpc>
                <a:spcPct val="100000"/>
              </a:lnSpc>
              <a:spcBef>
                <a:spcPts val="600"/>
              </a:spcBef>
              <a:buSzPct val="100000"/>
            </a:pPr>
            <a:r>
              <a:rPr lang="en-US" sz="2200" dirty="0"/>
              <a:t>A propulsion system shall be designed for a GEO (Geostationary Earth Orbit) satellite</a:t>
            </a:r>
          </a:p>
          <a:p>
            <a:pPr marL="630000" lvl="1" indent="-270000">
              <a:lnSpc>
                <a:spcPct val="100000"/>
              </a:lnSpc>
              <a:spcBef>
                <a:spcPts val="600"/>
              </a:spcBef>
              <a:buSzPct val="100000"/>
            </a:pPr>
            <a:r>
              <a:rPr lang="en-US" sz="2000" dirty="0"/>
              <a:t>Spacecraft mass is 6 tons</a:t>
            </a:r>
          </a:p>
          <a:p>
            <a:pPr marL="630000" lvl="1" indent="-270000">
              <a:lnSpc>
                <a:spcPct val="100000"/>
              </a:lnSpc>
              <a:spcBef>
                <a:spcPts val="600"/>
              </a:spcBef>
              <a:buSzPct val="100000"/>
            </a:pPr>
            <a:r>
              <a:rPr lang="en-US" sz="2000" dirty="0"/>
              <a:t>Spacecraft lifetime is 10 years</a:t>
            </a:r>
          </a:p>
          <a:p>
            <a:pPr marL="630000" lvl="1" indent="-270000">
              <a:lnSpc>
                <a:spcPct val="100000"/>
              </a:lnSpc>
              <a:spcBef>
                <a:spcPts val="600"/>
              </a:spcBef>
              <a:buSzPct val="100000"/>
            </a:pPr>
            <a:r>
              <a:rPr lang="en-US" sz="2000" dirty="0"/>
              <a:t>Propulsion system shall ensure attitude control of the spacecraft over the complete lifetime</a:t>
            </a:r>
          </a:p>
          <a:p>
            <a:pPr marL="630000" lvl="1" indent="-270000">
              <a:lnSpc>
                <a:spcPct val="100000"/>
              </a:lnSpc>
              <a:spcBef>
                <a:spcPts val="600"/>
              </a:spcBef>
              <a:buSzPct val="100000"/>
            </a:pPr>
            <a:r>
              <a:rPr lang="en-US" sz="2000" dirty="0"/>
              <a:t>Main trade-off criterions for the propulsion system are simplicity (simple architecture), robustness (mature technology) and price (small number of components)</a:t>
            </a:r>
          </a:p>
          <a:p>
            <a:pPr marL="630000" lvl="1" indent="-270000">
              <a:lnSpc>
                <a:spcPct val="100000"/>
              </a:lnSpc>
              <a:spcBef>
                <a:spcPts val="600"/>
              </a:spcBef>
              <a:buSzPct val="100000"/>
            </a:pPr>
            <a:r>
              <a:rPr lang="en-US" sz="2000" dirty="0"/>
              <a:t>Main performance requirements are thrust [1 N], thrust duration [10.000 s], total impulse [10.000 Ns] and MIB (Minimum Impulse Bit) [0.1 Ns] </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Oral Exam</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106</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2424482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Use Case Example:</a:t>
            </a:r>
          </a:p>
          <a:p>
            <a:pPr marL="270000" indent="-270000">
              <a:lnSpc>
                <a:spcPct val="100000"/>
              </a:lnSpc>
              <a:spcBef>
                <a:spcPts val="600"/>
              </a:spcBef>
              <a:buSzPct val="100000"/>
            </a:pPr>
            <a:r>
              <a:rPr lang="en-US" sz="2200" dirty="0"/>
              <a:t>Which propulsion systems could be considered?</a:t>
            </a:r>
          </a:p>
          <a:p>
            <a:pPr marL="270000" indent="-270000">
              <a:lnSpc>
                <a:spcPct val="100000"/>
              </a:lnSpc>
              <a:spcBef>
                <a:spcPts val="600"/>
              </a:spcBef>
              <a:buSzPct val="100000"/>
            </a:pPr>
            <a:r>
              <a:rPr lang="en-US" sz="2200" dirty="0"/>
              <a:t>Which propulsion system do you propose?</a:t>
            </a:r>
          </a:p>
          <a:p>
            <a:pPr marL="270000" indent="-270000">
              <a:lnSpc>
                <a:spcPct val="100000"/>
              </a:lnSpc>
              <a:spcBef>
                <a:spcPts val="600"/>
              </a:spcBef>
              <a:buSzPct val="100000"/>
            </a:pPr>
            <a:r>
              <a:rPr lang="en-US" sz="2200" dirty="0"/>
              <a:t>How do you justify your selection (advantages, disadvantages of the different propulsion systems)?</a:t>
            </a:r>
          </a:p>
          <a:p>
            <a:pPr marL="270000" indent="-270000">
              <a:lnSpc>
                <a:spcPct val="100000"/>
              </a:lnSpc>
              <a:spcBef>
                <a:spcPts val="600"/>
              </a:spcBef>
              <a:buSzPct val="100000"/>
            </a:pPr>
            <a:r>
              <a:rPr lang="en-US" sz="2200" dirty="0"/>
              <a:t>Can you explain different methods to ignite an engine?</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Oral Exam</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107</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4322674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Use Case Example:</a:t>
            </a:r>
          </a:p>
          <a:p>
            <a:pPr marL="270000" indent="-270000">
              <a:lnSpc>
                <a:spcPct val="100000"/>
              </a:lnSpc>
              <a:spcBef>
                <a:spcPts val="600"/>
              </a:spcBef>
              <a:buSzPct val="100000"/>
            </a:pPr>
            <a:r>
              <a:rPr lang="en-US" sz="2000" dirty="0"/>
              <a:t>Can you explain </a:t>
            </a:r>
            <a:br>
              <a:rPr lang="en-US" sz="2000" dirty="0"/>
            </a:br>
            <a:r>
              <a:rPr lang="en-US" sz="2000" dirty="0"/>
              <a:t>following graph …?</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Oral Exam</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108</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1184883B-7E9F-40A9-86ED-084533DAF5C9}"/>
              </a:ext>
            </a:extLst>
          </p:cNvPr>
          <p:cNvPicPr>
            <a:picLocks noChangeAspect="1"/>
          </p:cNvPicPr>
          <p:nvPr/>
        </p:nvPicPr>
        <p:blipFill>
          <a:blip r:embed="rId2"/>
          <a:stretch>
            <a:fillRect/>
          </a:stretch>
        </p:blipFill>
        <p:spPr>
          <a:xfrm>
            <a:off x="5613173" y="2188244"/>
            <a:ext cx="5683186" cy="3875209"/>
          </a:xfrm>
          <a:prstGeom prst="rect">
            <a:avLst/>
          </a:prstGeom>
        </p:spPr>
      </p:pic>
      <p:sp>
        <p:nvSpPr>
          <p:cNvPr id="10" name="Textfeld 9">
            <a:extLst>
              <a:ext uri="{FF2B5EF4-FFF2-40B4-BE49-F238E27FC236}">
                <a16:creationId xmlns:a16="http://schemas.microsoft.com/office/drawing/2014/main" id="{D5D1D934-D20B-4CF0-9F19-3ABFAB6D5B8E}"/>
              </a:ext>
            </a:extLst>
          </p:cNvPr>
          <p:cNvSpPr txBox="1"/>
          <p:nvPr/>
        </p:nvSpPr>
        <p:spPr>
          <a:xfrm>
            <a:off x="7666892" y="5650038"/>
            <a:ext cx="1369286" cy="307777"/>
          </a:xfrm>
          <a:prstGeom prst="rect">
            <a:avLst/>
          </a:prstGeom>
          <a:noFill/>
        </p:spPr>
        <p:txBody>
          <a:bodyPr wrap="none" rtlCol="0">
            <a:spAutoFit/>
          </a:bodyPr>
          <a:lstStyle/>
          <a:p>
            <a:r>
              <a:rPr lang="en-US" dirty="0"/>
              <a:t>Delta v [km / s]</a:t>
            </a:r>
          </a:p>
        </p:txBody>
      </p:sp>
      <p:sp>
        <p:nvSpPr>
          <p:cNvPr id="11" name="Textfeld 10">
            <a:extLst>
              <a:ext uri="{FF2B5EF4-FFF2-40B4-BE49-F238E27FC236}">
                <a16:creationId xmlns:a16="http://schemas.microsoft.com/office/drawing/2014/main" id="{7181730B-C11D-4503-90D6-7FA44F2130A5}"/>
              </a:ext>
            </a:extLst>
          </p:cNvPr>
          <p:cNvSpPr txBox="1"/>
          <p:nvPr/>
        </p:nvSpPr>
        <p:spPr>
          <a:xfrm>
            <a:off x="6518285" y="5298298"/>
            <a:ext cx="284052" cy="307777"/>
          </a:xfrm>
          <a:prstGeom prst="rect">
            <a:avLst/>
          </a:prstGeom>
          <a:noFill/>
        </p:spPr>
        <p:txBody>
          <a:bodyPr wrap="none" rtlCol="0">
            <a:spAutoFit/>
          </a:bodyPr>
          <a:lstStyle/>
          <a:p>
            <a:r>
              <a:rPr lang="en-US" dirty="0"/>
              <a:t>0</a:t>
            </a:r>
          </a:p>
        </p:txBody>
      </p:sp>
      <p:sp>
        <p:nvSpPr>
          <p:cNvPr id="12" name="Textfeld 11">
            <a:extLst>
              <a:ext uri="{FF2B5EF4-FFF2-40B4-BE49-F238E27FC236}">
                <a16:creationId xmlns:a16="http://schemas.microsoft.com/office/drawing/2014/main" id="{A620A395-B9E4-4F02-B342-185C278F0179}"/>
              </a:ext>
            </a:extLst>
          </p:cNvPr>
          <p:cNvSpPr txBox="1"/>
          <p:nvPr/>
        </p:nvSpPr>
        <p:spPr>
          <a:xfrm>
            <a:off x="7319938" y="5298298"/>
            <a:ext cx="284052" cy="307777"/>
          </a:xfrm>
          <a:prstGeom prst="rect">
            <a:avLst/>
          </a:prstGeom>
          <a:noFill/>
        </p:spPr>
        <p:txBody>
          <a:bodyPr wrap="none" rtlCol="0">
            <a:spAutoFit/>
          </a:bodyPr>
          <a:lstStyle/>
          <a:p>
            <a:r>
              <a:rPr lang="en-US" dirty="0"/>
              <a:t>5</a:t>
            </a:r>
          </a:p>
        </p:txBody>
      </p:sp>
      <p:sp>
        <p:nvSpPr>
          <p:cNvPr id="13" name="Textfeld 12">
            <a:extLst>
              <a:ext uri="{FF2B5EF4-FFF2-40B4-BE49-F238E27FC236}">
                <a16:creationId xmlns:a16="http://schemas.microsoft.com/office/drawing/2014/main" id="{2EFFE71E-4E65-4867-8885-90AF59C9F34F}"/>
              </a:ext>
            </a:extLst>
          </p:cNvPr>
          <p:cNvSpPr txBox="1"/>
          <p:nvPr/>
        </p:nvSpPr>
        <p:spPr>
          <a:xfrm>
            <a:off x="7986339" y="5298298"/>
            <a:ext cx="383438" cy="307777"/>
          </a:xfrm>
          <a:prstGeom prst="rect">
            <a:avLst/>
          </a:prstGeom>
          <a:noFill/>
        </p:spPr>
        <p:txBody>
          <a:bodyPr wrap="none" rtlCol="0">
            <a:spAutoFit/>
          </a:bodyPr>
          <a:lstStyle/>
          <a:p>
            <a:r>
              <a:rPr lang="en-US" dirty="0"/>
              <a:t>10</a:t>
            </a:r>
          </a:p>
        </p:txBody>
      </p:sp>
      <p:sp>
        <p:nvSpPr>
          <p:cNvPr id="14" name="Textfeld 13">
            <a:extLst>
              <a:ext uri="{FF2B5EF4-FFF2-40B4-BE49-F238E27FC236}">
                <a16:creationId xmlns:a16="http://schemas.microsoft.com/office/drawing/2014/main" id="{825BDD2B-D25F-446A-B56E-839F7B84FCA4}"/>
              </a:ext>
            </a:extLst>
          </p:cNvPr>
          <p:cNvSpPr txBox="1"/>
          <p:nvPr/>
        </p:nvSpPr>
        <p:spPr>
          <a:xfrm>
            <a:off x="8752126" y="5298298"/>
            <a:ext cx="383438" cy="307777"/>
          </a:xfrm>
          <a:prstGeom prst="rect">
            <a:avLst/>
          </a:prstGeom>
          <a:noFill/>
        </p:spPr>
        <p:txBody>
          <a:bodyPr wrap="none" rtlCol="0">
            <a:spAutoFit/>
          </a:bodyPr>
          <a:lstStyle/>
          <a:p>
            <a:r>
              <a:rPr lang="en-US" dirty="0"/>
              <a:t>15</a:t>
            </a:r>
          </a:p>
        </p:txBody>
      </p:sp>
      <p:sp>
        <p:nvSpPr>
          <p:cNvPr id="15" name="Textfeld 14">
            <a:extLst>
              <a:ext uri="{FF2B5EF4-FFF2-40B4-BE49-F238E27FC236}">
                <a16:creationId xmlns:a16="http://schemas.microsoft.com/office/drawing/2014/main" id="{19477170-B759-467D-96E1-785AC2ED73F8}"/>
              </a:ext>
            </a:extLst>
          </p:cNvPr>
          <p:cNvSpPr txBox="1"/>
          <p:nvPr/>
        </p:nvSpPr>
        <p:spPr>
          <a:xfrm>
            <a:off x="6518285" y="5297502"/>
            <a:ext cx="284052" cy="307777"/>
          </a:xfrm>
          <a:prstGeom prst="rect">
            <a:avLst/>
          </a:prstGeom>
          <a:noFill/>
        </p:spPr>
        <p:txBody>
          <a:bodyPr wrap="none" rtlCol="0">
            <a:spAutoFit/>
          </a:bodyPr>
          <a:lstStyle/>
          <a:p>
            <a:r>
              <a:rPr lang="en-US" dirty="0"/>
              <a:t>0</a:t>
            </a:r>
          </a:p>
        </p:txBody>
      </p:sp>
      <p:sp>
        <p:nvSpPr>
          <p:cNvPr id="16" name="Textfeld 15">
            <a:extLst>
              <a:ext uri="{FF2B5EF4-FFF2-40B4-BE49-F238E27FC236}">
                <a16:creationId xmlns:a16="http://schemas.microsoft.com/office/drawing/2014/main" id="{CE5D82B9-2FF5-44DA-87CA-237134EF7980}"/>
              </a:ext>
            </a:extLst>
          </p:cNvPr>
          <p:cNvSpPr txBox="1"/>
          <p:nvPr/>
        </p:nvSpPr>
        <p:spPr>
          <a:xfrm>
            <a:off x="9497419" y="5295260"/>
            <a:ext cx="383438" cy="307777"/>
          </a:xfrm>
          <a:prstGeom prst="rect">
            <a:avLst/>
          </a:prstGeom>
          <a:noFill/>
        </p:spPr>
        <p:txBody>
          <a:bodyPr wrap="none" rtlCol="0">
            <a:spAutoFit/>
          </a:bodyPr>
          <a:lstStyle/>
          <a:p>
            <a:r>
              <a:rPr lang="en-US" dirty="0"/>
              <a:t>20</a:t>
            </a:r>
          </a:p>
        </p:txBody>
      </p:sp>
      <p:sp>
        <p:nvSpPr>
          <p:cNvPr id="17" name="Textfeld 16">
            <a:extLst>
              <a:ext uri="{FF2B5EF4-FFF2-40B4-BE49-F238E27FC236}">
                <a16:creationId xmlns:a16="http://schemas.microsoft.com/office/drawing/2014/main" id="{4B1183CE-7EA4-4D3B-8BDA-CAA44BD3BF5F}"/>
              </a:ext>
            </a:extLst>
          </p:cNvPr>
          <p:cNvSpPr txBox="1"/>
          <p:nvPr/>
        </p:nvSpPr>
        <p:spPr>
          <a:xfrm rot="16200000">
            <a:off x="5655212" y="3589516"/>
            <a:ext cx="671979" cy="307777"/>
          </a:xfrm>
          <a:prstGeom prst="rect">
            <a:avLst/>
          </a:prstGeom>
          <a:noFill/>
        </p:spPr>
        <p:txBody>
          <a:bodyPr wrap="none" rtlCol="0">
            <a:spAutoFit/>
          </a:bodyPr>
          <a:lstStyle/>
          <a:p>
            <a:r>
              <a:rPr lang="en-US" dirty="0"/>
              <a:t>MR [-]</a:t>
            </a:r>
          </a:p>
        </p:txBody>
      </p:sp>
      <p:sp>
        <p:nvSpPr>
          <p:cNvPr id="18" name="Textfeld 17">
            <a:extLst>
              <a:ext uri="{FF2B5EF4-FFF2-40B4-BE49-F238E27FC236}">
                <a16:creationId xmlns:a16="http://schemas.microsoft.com/office/drawing/2014/main" id="{658DE67E-28E5-4837-B9C7-B182807B6D12}"/>
              </a:ext>
            </a:extLst>
          </p:cNvPr>
          <p:cNvSpPr txBox="1"/>
          <p:nvPr/>
        </p:nvSpPr>
        <p:spPr>
          <a:xfrm>
            <a:off x="6262211" y="5026847"/>
            <a:ext cx="284052" cy="307777"/>
          </a:xfrm>
          <a:prstGeom prst="rect">
            <a:avLst/>
          </a:prstGeom>
          <a:noFill/>
        </p:spPr>
        <p:txBody>
          <a:bodyPr wrap="none" rtlCol="0">
            <a:spAutoFit/>
          </a:bodyPr>
          <a:lstStyle/>
          <a:p>
            <a:r>
              <a:rPr lang="en-US" dirty="0"/>
              <a:t>1</a:t>
            </a:r>
          </a:p>
        </p:txBody>
      </p:sp>
      <p:sp>
        <p:nvSpPr>
          <p:cNvPr id="19" name="Textfeld 18">
            <a:extLst>
              <a:ext uri="{FF2B5EF4-FFF2-40B4-BE49-F238E27FC236}">
                <a16:creationId xmlns:a16="http://schemas.microsoft.com/office/drawing/2014/main" id="{5F73CC62-9F3C-40F4-AB2F-5D07B86A3256}"/>
              </a:ext>
            </a:extLst>
          </p:cNvPr>
          <p:cNvSpPr txBox="1"/>
          <p:nvPr/>
        </p:nvSpPr>
        <p:spPr>
          <a:xfrm>
            <a:off x="6227871" y="3688809"/>
            <a:ext cx="383438" cy="307777"/>
          </a:xfrm>
          <a:prstGeom prst="rect">
            <a:avLst/>
          </a:prstGeom>
          <a:noFill/>
        </p:spPr>
        <p:txBody>
          <a:bodyPr wrap="none" rtlCol="0">
            <a:spAutoFit/>
          </a:bodyPr>
          <a:lstStyle/>
          <a:p>
            <a:r>
              <a:rPr lang="en-US" dirty="0"/>
              <a:t>10</a:t>
            </a:r>
          </a:p>
        </p:txBody>
      </p:sp>
      <p:sp>
        <p:nvSpPr>
          <p:cNvPr id="20" name="Textfeld 19">
            <a:extLst>
              <a:ext uri="{FF2B5EF4-FFF2-40B4-BE49-F238E27FC236}">
                <a16:creationId xmlns:a16="http://schemas.microsoft.com/office/drawing/2014/main" id="{158DB577-8471-4F9A-9D91-6CF0FECA99F3}"/>
              </a:ext>
            </a:extLst>
          </p:cNvPr>
          <p:cNvSpPr txBox="1"/>
          <p:nvPr/>
        </p:nvSpPr>
        <p:spPr>
          <a:xfrm>
            <a:off x="6178178" y="2320600"/>
            <a:ext cx="482824" cy="307777"/>
          </a:xfrm>
          <a:prstGeom prst="rect">
            <a:avLst/>
          </a:prstGeom>
          <a:noFill/>
        </p:spPr>
        <p:txBody>
          <a:bodyPr wrap="none" rtlCol="0">
            <a:spAutoFit/>
          </a:bodyPr>
          <a:lstStyle/>
          <a:p>
            <a:r>
              <a:rPr lang="en-US" dirty="0"/>
              <a:t>100</a:t>
            </a:r>
          </a:p>
        </p:txBody>
      </p:sp>
      <p:sp>
        <p:nvSpPr>
          <p:cNvPr id="21" name="Textfeld 20">
            <a:extLst>
              <a:ext uri="{FF2B5EF4-FFF2-40B4-BE49-F238E27FC236}">
                <a16:creationId xmlns:a16="http://schemas.microsoft.com/office/drawing/2014/main" id="{29EAAD61-4A8D-4E35-87B6-117DEF13E1C0}"/>
              </a:ext>
            </a:extLst>
          </p:cNvPr>
          <p:cNvSpPr txBox="1"/>
          <p:nvPr/>
        </p:nvSpPr>
        <p:spPr>
          <a:xfrm>
            <a:off x="6663858" y="2450011"/>
            <a:ext cx="1172116" cy="307777"/>
          </a:xfrm>
          <a:prstGeom prst="rect">
            <a:avLst/>
          </a:prstGeom>
          <a:solidFill>
            <a:schemeClr val="bg1"/>
          </a:solidFill>
        </p:spPr>
        <p:txBody>
          <a:bodyPr wrap="none" rtlCol="0">
            <a:spAutoFit/>
          </a:bodyPr>
          <a:lstStyle/>
          <a:p>
            <a:r>
              <a:rPr lang="en-US" dirty="0" err="1"/>
              <a:t>v</a:t>
            </a:r>
            <a:r>
              <a:rPr lang="en-US" baseline="-25000" dirty="0" err="1"/>
              <a:t>e</a:t>
            </a:r>
            <a:r>
              <a:rPr lang="en-US" dirty="0"/>
              <a:t> = 2 km / s</a:t>
            </a:r>
          </a:p>
        </p:txBody>
      </p:sp>
      <p:sp>
        <p:nvSpPr>
          <p:cNvPr id="22" name="Textfeld 21">
            <a:extLst>
              <a:ext uri="{FF2B5EF4-FFF2-40B4-BE49-F238E27FC236}">
                <a16:creationId xmlns:a16="http://schemas.microsoft.com/office/drawing/2014/main" id="{F451B585-3B92-499F-BDBF-E8ADDFD58E72}"/>
              </a:ext>
            </a:extLst>
          </p:cNvPr>
          <p:cNvSpPr txBox="1"/>
          <p:nvPr/>
        </p:nvSpPr>
        <p:spPr>
          <a:xfrm>
            <a:off x="9294799" y="2542982"/>
            <a:ext cx="1172116" cy="307777"/>
          </a:xfrm>
          <a:prstGeom prst="rect">
            <a:avLst/>
          </a:prstGeom>
          <a:solidFill>
            <a:schemeClr val="bg1"/>
          </a:solidFill>
        </p:spPr>
        <p:txBody>
          <a:bodyPr wrap="none" rtlCol="0">
            <a:spAutoFit/>
          </a:bodyPr>
          <a:lstStyle/>
          <a:p>
            <a:r>
              <a:rPr lang="en-US" dirty="0" err="1"/>
              <a:t>v</a:t>
            </a:r>
            <a:r>
              <a:rPr lang="en-US" baseline="-25000" dirty="0" err="1"/>
              <a:t>e</a:t>
            </a:r>
            <a:r>
              <a:rPr lang="en-US" dirty="0"/>
              <a:t> = 4 km / s</a:t>
            </a:r>
          </a:p>
        </p:txBody>
      </p:sp>
      <p:sp>
        <p:nvSpPr>
          <p:cNvPr id="23" name="Textfeld 22">
            <a:extLst>
              <a:ext uri="{FF2B5EF4-FFF2-40B4-BE49-F238E27FC236}">
                <a16:creationId xmlns:a16="http://schemas.microsoft.com/office/drawing/2014/main" id="{84089F23-C741-4D36-9460-54C01491E816}"/>
              </a:ext>
            </a:extLst>
          </p:cNvPr>
          <p:cNvSpPr txBox="1"/>
          <p:nvPr/>
        </p:nvSpPr>
        <p:spPr>
          <a:xfrm>
            <a:off x="9713997" y="3800851"/>
            <a:ext cx="1271502" cy="307777"/>
          </a:xfrm>
          <a:prstGeom prst="rect">
            <a:avLst/>
          </a:prstGeom>
          <a:solidFill>
            <a:schemeClr val="bg1"/>
          </a:solidFill>
        </p:spPr>
        <p:txBody>
          <a:bodyPr wrap="none" rtlCol="0">
            <a:spAutoFit/>
          </a:bodyPr>
          <a:lstStyle/>
          <a:p>
            <a:r>
              <a:rPr lang="en-US" dirty="0" err="1"/>
              <a:t>v</a:t>
            </a:r>
            <a:r>
              <a:rPr lang="en-US" baseline="-25000" dirty="0" err="1"/>
              <a:t>e</a:t>
            </a:r>
            <a:r>
              <a:rPr lang="en-US" dirty="0"/>
              <a:t> = 10 km / s</a:t>
            </a:r>
          </a:p>
        </p:txBody>
      </p:sp>
      <p:sp>
        <p:nvSpPr>
          <p:cNvPr id="24" name="Textfeld 23">
            <a:extLst>
              <a:ext uri="{FF2B5EF4-FFF2-40B4-BE49-F238E27FC236}">
                <a16:creationId xmlns:a16="http://schemas.microsoft.com/office/drawing/2014/main" id="{76F76D70-E3B8-4196-8C19-0B80DACDAD95}"/>
              </a:ext>
            </a:extLst>
          </p:cNvPr>
          <p:cNvSpPr txBox="1"/>
          <p:nvPr/>
        </p:nvSpPr>
        <p:spPr>
          <a:xfrm>
            <a:off x="9713997" y="4551249"/>
            <a:ext cx="1271502" cy="307777"/>
          </a:xfrm>
          <a:prstGeom prst="rect">
            <a:avLst/>
          </a:prstGeom>
          <a:solidFill>
            <a:schemeClr val="bg1"/>
          </a:solidFill>
        </p:spPr>
        <p:txBody>
          <a:bodyPr wrap="none" rtlCol="0">
            <a:spAutoFit/>
          </a:bodyPr>
          <a:lstStyle/>
          <a:p>
            <a:r>
              <a:rPr lang="en-US" dirty="0" err="1"/>
              <a:t>v</a:t>
            </a:r>
            <a:r>
              <a:rPr lang="en-US" baseline="-25000" dirty="0" err="1"/>
              <a:t>e</a:t>
            </a:r>
            <a:r>
              <a:rPr lang="en-US" dirty="0"/>
              <a:t> = 30 km / s</a:t>
            </a:r>
          </a:p>
        </p:txBody>
      </p:sp>
    </p:spTree>
    <p:extLst>
      <p:ext uri="{BB962C8B-B14F-4D97-AF65-F5344CB8AC3E}">
        <p14:creationId xmlns:p14="http://schemas.microsoft.com/office/powerpoint/2010/main" val="35526457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Use Case Example:</a:t>
            </a:r>
          </a:p>
          <a:p>
            <a:pPr marL="270000" indent="-270000">
              <a:lnSpc>
                <a:spcPct val="100000"/>
              </a:lnSpc>
              <a:spcBef>
                <a:spcPts val="600"/>
              </a:spcBef>
              <a:buSzPct val="100000"/>
            </a:pPr>
            <a:r>
              <a:rPr lang="en-US" sz="2200" dirty="0"/>
              <a:t>You have 5 minutes for preparation of your answers</a:t>
            </a:r>
          </a:p>
          <a:p>
            <a:pPr marL="270000" indent="-270000">
              <a:lnSpc>
                <a:spcPct val="100000"/>
              </a:lnSpc>
              <a:spcBef>
                <a:spcPts val="600"/>
              </a:spcBef>
              <a:buSzPct val="100000"/>
            </a:pPr>
            <a:r>
              <a:rPr lang="en-US" sz="2200" dirty="0"/>
              <a:t>Afterwards Q &amp; A will be performed</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Oral Exam</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109</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61196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err="1"/>
              <a:t>Magnetoplasmadynamic</a:t>
            </a:r>
            <a:r>
              <a:rPr lang="en-US" sz="2200" dirty="0"/>
              <a:t> Thruster</a:t>
            </a:r>
          </a:p>
          <a:p>
            <a:pPr marL="630000" lvl="1" indent="-270000">
              <a:lnSpc>
                <a:spcPct val="100000"/>
              </a:lnSpc>
              <a:spcBef>
                <a:spcPts val="600"/>
              </a:spcBef>
              <a:buSzPct val="100000"/>
            </a:pPr>
            <a:r>
              <a:rPr lang="en-US" sz="2000" dirty="0"/>
              <a:t>In theory, MPD thrusters could produce extremely high specific impulses (</a:t>
            </a:r>
            <a:r>
              <a:rPr lang="en-US" sz="2000" dirty="0" err="1"/>
              <a:t>Isp</a:t>
            </a:r>
            <a:r>
              <a:rPr lang="en-US" sz="2000" dirty="0"/>
              <a:t>) with an exhaust velocity of up to and beyond 110000 m/s, triple the value of current xenon-based ion thrusters, and about 25 times better than liquid rockets</a:t>
            </a:r>
          </a:p>
          <a:p>
            <a:pPr marL="630000" lvl="1" indent="-270000">
              <a:lnSpc>
                <a:spcPct val="100000"/>
              </a:lnSpc>
              <a:spcBef>
                <a:spcPts val="600"/>
              </a:spcBef>
              <a:buSzPct val="100000"/>
            </a:pPr>
            <a:r>
              <a:rPr lang="en-US" sz="2000" dirty="0"/>
              <a:t>MPD technology also has the potential for thrust levels of up to 200 newtons (N), by far the highest for any form of electric propulsion</a:t>
            </a:r>
          </a:p>
          <a:p>
            <a:pPr marL="630000" lvl="1" indent="-270000">
              <a:lnSpc>
                <a:spcPct val="100000"/>
              </a:lnSpc>
              <a:spcBef>
                <a:spcPts val="600"/>
              </a:spcBef>
              <a:buSzPct val="100000"/>
            </a:pPr>
            <a:r>
              <a:rPr lang="en-US" sz="2000" dirty="0"/>
              <a:t>MPD thruster technology has been explored academically</a:t>
            </a:r>
          </a:p>
          <a:p>
            <a:pPr marL="630000" lvl="1" indent="-270000">
              <a:lnSpc>
                <a:spcPct val="100000"/>
              </a:lnSpc>
              <a:spcBef>
                <a:spcPts val="600"/>
              </a:spcBef>
              <a:buSzPct val="100000"/>
            </a:pPr>
            <a:r>
              <a:rPr lang="en-US" sz="2000" dirty="0"/>
              <a:t>One important problem is that power requirements on the order of hundreds of kilowatts are required for optimum performance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8177086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Use Case Example:</a:t>
            </a:r>
          </a:p>
          <a:p>
            <a:pPr marL="270000" indent="-270000">
              <a:lnSpc>
                <a:spcPct val="100000"/>
              </a:lnSpc>
              <a:spcBef>
                <a:spcPts val="600"/>
              </a:spcBef>
              <a:buSzPct val="100000"/>
            </a:pPr>
            <a:r>
              <a:rPr lang="en-US" sz="2200" dirty="0"/>
              <a:t>Wednesday, July 2</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Oral Exam</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110</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graphicFrame>
        <p:nvGraphicFramePr>
          <p:cNvPr id="4" name="Tabelle 3">
            <a:extLst>
              <a:ext uri="{FF2B5EF4-FFF2-40B4-BE49-F238E27FC236}">
                <a16:creationId xmlns:a16="http://schemas.microsoft.com/office/drawing/2014/main" id="{AC35F798-51F0-E244-8A07-25C4D8ED1BD4}"/>
              </a:ext>
            </a:extLst>
          </p:cNvPr>
          <p:cNvGraphicFramePr>
            <a:graphicFrameLocks noGrp="1"/>
          </p:cNvGraphicFramePr>
          <p:nvPr>
            <p:extLst>
              <p:ext uri="{D42A27DB-BD31-4B8C-83A1-F6EECF244321}">
                <p14:modId xmlns:p14="http://schemas.microsoft.com/office/powerpoint/2010/main" val="2155358103"/>
              </p:ext>
            </p:extLst>
          </p:nvPr>
        </p:nvGraphicFramePr>
        <p:xfrm>
          <a:off x="6630194" y="176400"/>
          <a:ext cx="5257006" cy="6417912"/>
        </p:xfrm>
        <a:graphic>
          <a:graphicData uri="http://schemas.openxmlformats.org/drawingml/2006/table">
            <a:tbl>
              <a:tblPr/>
              <a:tblGrid>
                <a:gridCol w="1663609">
                  <a:extLst>
                    <a:ext uri="{9D8B030D-6E8A-4147-A177-3AD203B41FA5}">
                      <a16:colId xmlns:a16="http://schemas.microsoft.com/office/drawing/2014/main" val="4245331717"/>
                    </a:ext>
                  </a:extLst>
                </a:gridCol>
                <a:gridCol w="3593397">
                  <a:extLst>
                    <a:ext uri="{9D8B030D-6E8A-4147-A177-3AD203B41FA5}">
                      <a16:colId xmlns:a16="http://schemas.microsoft.com/office/drawing/2014/main" val="3346185002"/>
                    </a:ext>
                  </a:extLst>
                </a:gridCol>
              </a:tblGrid>
              <a:tr h="358361">
                <a:tc>
                  <a:txBody>
                    <a:bodyPr/>
                    <a:lstStyle/>
                    <a:p>
                      <a:pPr algn="r" rtl="0" fontAlgn="b"/>
                      <a:r>
                        <a:rPr lang="de-DE" sz="1100" b="1">
                          <a:effectLst/>
                          <a:latin typeface="Calibri" panose="020F0502020204030204" pitchFamily="34" charset="0"/>
                        </a:rPr>
                        <a:t>02.07.2025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096831924"/>
                  </a:ext>
                </a:extLst>
              </a:tr>
              <a:tr h="358361">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873293547"/>
                  </a:ext>
                </a:extLst>
              </a:tr>
              <a:tr h="293204">
                <a:tc>
                  <a:txBody>
                    <a:bodyPr/>
                    <a:lstStyle/>
                    <a:p>
                      <a:pPr rtl="0" fontAlgn="b"/>
                      <a:r>
                        <a:rPr lang="de-DE" sz="1100" b="0">
                          <a:effectLst/>
                          <a:latin typeface="Calibri" panose="020F0502020204030204" pitchFamily="34" charset="0"/>
                        </a:rPr>
                        <a:t>8:00 - 8:30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Tania Rosset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728830053"/>
                  </a:ext>
                </a:extLst>
              </a:tr>
              <a:tr h="293204">
                <a:tc>
                  <a:txBody>
                    <a:bodyPr/>
                    <a:lstStyle/>
                    <a:p>
                      <a:pPr rtl="0" fontAlgn="b"/>
                      <a:r>
                        <a:rPr lang="de-DE" sz="1100" b="0">
                          <a:effectLst/>
                          <a:latin typeface="Calibri" panose="020F0502020204030204" pitchFamily="34" charset="0"/>
                        </a:rPr>
                        <a:t>8:30 - 9:00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Antoine Marchand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430185421"/>
                  </a:ext>
                </a:extLst>
              </a:tr>
              <a:tr h="293204">
                <a:tc>
                  <a:txBody>
                    <a:bodyPr/>
                    <a:lstStyle/>
                    <a:p>
                      <a:pPr rtl="0" fontAlgn="b"/>
                      <a:r>
                        <a:rPr lang="de-DE" sz="1100" b="0">
                          <a:effectLst/>
                          <a:latin typeface="Calibri" panose="020F0502020204030204" pitchFamily="34" charset="0"/>
                        </a:rPr>
                        <a:t>9:00 - 9:30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Michaël Fuser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84776002"/>
                  </a:ext>
                </a:extLst>
              </a:tr>
              <a:tr h="293204">
                <a:tc>
                  <a:txBody>
                    <a:bodyPr/>
                    <a:lstStyle/>
                    <a:p>
                      <a:pPr rtl="0" fontAlgn="b"/>
                      <a:r>
                        <a:rPr lang="de-DE" sz="1100" b="0">
                          <a:effectLst/>
                          <a:latin typeface="Calibri" panose="020F0502020204030204" pitchFamily="34" charset="0"/>
                        </a:rPr>
                        <a:t>9:30 - 10:00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Sven Profichet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906650893"/>
                  </a:ext>
                </a:extLst>
              </a:tr>
              <a:tr h="293204">
                <a:tc>
                  <a:txBody>
                    <a:bodyPr/>
                    <a:lstStyle/>
                    <a:p>
                      <a:pPr rtl="0" fontAlgn="b"/>
                      <a:r>
                        <a:rPr lang="de-DE" sz="1100" b="0">
                          <a:effectLst/>
                          <a:latin typeface="Calibri" panose="020F0502020204030204" pitchFamily="34" charset="0"/>
                        </a:rPr>
                        <a:t>10:00 - 10:30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Mike Michel Bauer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781427476"/>
                  </a:ext>
                </a:extLst>
              </a:tr>
              <a:tr h="293204">
                <a:tc>
                  <a:txBody>
                    <a:bodyPr/>
                    <a:lstStyle/>
                    <a:p>
                      <a:pPr rtl="0" fontAlgn="b"/>
                      <a:r>
                        <a:rPr lang="de-DE" sz="1100" b="0">
                          <a:effectLst/>
                          <a:latin typeface="Calibri" panose="020F0502020204030204" pitchFamily="34" charset="0"/>
                        </a:rPr>
                        <a:t>10:30 - 11:00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João von Haehling</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087586290"/>
                  </a:ext>
                </a:extLst>
              </a:tr>
              <a:tr h="293204">
                <a:tc>
                  <a:txBody>
                    <a:bodyPr/>
                    <a:lstStyle/>
                    <a:p>
                      <a:pPr rtl="0" fontAlgn="b"/>
                      <a:r>
                        <a:rPr lang="de-DE" sz="1100" b="0">
                          <a:effectLst/>
                          <a:latin typeface="Calibri" panose="020F0502020204030204" pitchFamily="34" charset="0"/>
                        </a:rPr>
                        <a:t>11:00 - 11:30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William Martin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4143805318"/>
                  </a:ext>
                </a:extLst>
              </a:tr>
              <a:tr h="293204">
                <a:tc>
                  <a:txBody>
                    <a:bodyPr/>
                    <a:lstStyle/>
                    <a:p>
                      <a:pPr rtl="0" fontAlgn="b"/>
                      <a:r>
                        <a:rPr lang="de-DE" sz="1100" b="0">
                          <a:effectLst/>
                          <a:latin typeface="Calibri" panose="020F0502020204030204" pitchFamily="34" charset="0"/>
                        </a:rPr>
                        <a:t>11:30 - 12:00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Alexis RUPRECHT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966083336"/>
                  </a:ext>
                </a:extLst>
              </a:tr>
              <a:tr h="358361">
                <a:tc>
                  <a:txBody>
                    <a:bodyPr/>
                    <a:lstStyle/>
                    <a:p>
                      <a:pPr rtl="0" fontAlgn="b"/>
                      <a:r>
                        <a:rPr lang="de-DE" sz="1100" b="0">
                          <a:effectLst/>
                          <a:latin typeface="Calibri" panose="020F0502020204030204" pitchFamily="34" charset="0"/>
                        </a:rPr>
                        <a:t>Break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901224504"/>
                  </a:ext>
                </a:extLst>
              </a:tr>
              <a:tr h="293204">
                <a:tc>
                  <a:txBody>
                    <a:bodyPr/>
                    <a:lstStyle/>
                    <a:p>
                      <a:pPr rtl="0" fontAlgn="b"/>
                      <a:r>
                        <a:rPr lang="de-DE" sz="1100" b="0">
                          <a:effectLst/>
                          <a:latin typeface="Calibri" panose="020F0502020204030204" pitchFamily="34" charset="0"/>
                        </a:rPr>
                        <a:t>13:00 - 13:30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Thibault Bardet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641778266"/>
                  </a:ext>
                </a:extLst>
              </a:tr>
              <a:tr h="293204">
                <a:tc>
                  <a:txBody>
                    <a:bodyPr/>
                    <a:lstStyle/>
                    <a:p>
                      <a:pPr rtl="0" fontAlgn="b"/>
                      <a:r>
                        <a:rPr lang="de-DE" sz="1100" b="0">
                          <a:effectLst/>
                          <a:latin typeface="Calibri" panose="020F0502020204030204" pitchFamily="34" charset="0"/>
                        </a:rPr>
                        <a:t>13:30 - 14:00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Guillaume Keusch</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981115565"/>
                  </a:ext>
                </a:extLst>
              </a:tr>
              <a:tr h="293204">
                <a:tc>
                  <a:txBody>
                    <a:bodyPr/>
                    <a:lstStyle/>
                    <a:p>
                      <a:pPr rtl="0" fontAlgn="b"/>
                      <a:r>
                        <a:rPr lang="de-DE" sz="1100" b="0">
                          <a:effectLst/>
                          <a:latin typeface="Calibri" panose="020F0502020204030204" pitchFamily="34" charset="0"/>
                        </a:rPr>
                        <a:t>14:00 - 14:30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Patrick Alexis Zvezdin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895854180"/>
                  </a:ext>
                </a:extLst>
              </a:tr>
              <a:tr h="293204">
                <a:tc>
                  <a:txBody>
                    <a:bodyPr/>
                    <a:lstStyle/>
                    <a:p>
                      <a:pPr rtl="0" fontAlgn="b"/>
                      <a:r>
                        <a:rPr lang="de-DE" sz="1100" b="0">
                          <a:effectLst/>
                          <a:latin typeface="Calibri" panose="020F0502020204030204" pitchFamily="34" charset="0"/>
                        </a:rPr>
                        <a:t>14:30 - 15:00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Alexandre Aires Viegas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927983389"/>
                  </a:ext>
                </a:extLst>
              </a:tr>
              <a:tr h="293204">
                <a:tc>
                  <a:txBody>
                    <a:bodyPr/>
                    <a:lstStyle/>
                    <a:p>
                      <a:pPr rtl="0" fontAlgn="b"/>
                      <a:r>
                        <a:rPr lang="de-DE" sz="1100" b="0">
                          <a:effectLst/>
                          <a:latin typeface="Calibri" panose="020F0502020204030204" pitchFamily="34" charset="0"/>
                        </a:rPr>
                        <a:t>15:00 - 15:30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Florian Kurz</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097601870"/>
                  </a:ext>
                </a:extLst>
              </a:tr>
              <a:tr h="293204">
                <a:tc>
                  <a:txBody>
                    <a:bodyPr/>
                    <a:lstStyle/>
                    <a:p>
                      <a:pPr rtl="0" fontAlgn="b"/>
                      <a:r>
                        <a:rPr lang="de-DE" sz="1100" b="0">
                          <a:effectLst/>
                          <a:latin typeface="Calibri" panose="020F0502020204030204" pitchFamily="34" charset="0"/>
                        </a:rPr>
                        <a:t>15:30 - 16:00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maximilien Rochat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018533419"/>
                  </a:ext>
                </a:extLst>
              </a:tr>
              <a:tr h="293204">
                <a:tc>
                  <a:txBody>
                    <a:bodyPr/>
                    <a:lstStyle/>
                    <a:p>
                      <a:pPr rtl="0" fontAlgn="b"/>
                      <a:r>
                        <a:rPr lang="de-DE" sz="1100" b="0">
                          <a:effectLst/>
                          <a:latin typeface="Calibri" panose="020F0502020204030204" pitchFamily="34" charset="0"/>
                        </a:rPr>
                        <a:t>16:00 - 16:30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Pierre-Sylvain Rosset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988134228"/>
                  </a:ext>
                </a:extLst>
              </a:tr>
              <a:tr h="293204">
                <a:tc>
                  <a:txBody>
                    <a:bodyPr/>
                    <a:lstStyle/>
                    <a:p>
                      <a:pPr rtl="0" fontAlgn="b"/>
                      <a:r>
                        <a:rPr lang="de-DE" sz="1100" b="0">
                          <a:effectLst/>
                          <a:latin typeface="Calibri" panose="020F0502020204030204" pitchFamily="34" charset="0"/>
                        </a:rPr>
                        <a:t>16:30 - 17:00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Ramon Heeb</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4254251418"/>
                  </a:ext>
                </a:extLst>
              </a:tr>
              <a:tr h="293204">
                <a:tc>
                  <a:txBody>
                    <a:bodyPr/>
                    <a:lstStyle/>
                    <a:p>
                      <a:pPr rtl="0" fontAlgn="b"/>
                      <a:r>
                        <a:rPr lang="de-DE" sz="1100" b="0">
                          <a:effectLst/>
                          <a:latin typeface="Calibri" panose="020F0502020204030204" pitchFamily="34" charset="0"/>
                        </a:rPr>
                        <a:t>17:00 - 17:30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Alfonso Monna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6223343"/>
                  </a:ext>
                </a:extLst>
              </a:tr>
              <a:tr h="358361">
                <a:tc>
                  <a:txBody>
                    <a:bodyPr/>
                    <a:lstStyle/>
                    <a:p>
                      <a:pPr rtl="0" fontAlgn="b"/>
                      <a:r>
                        <a:rPr lang="de-DE" sz="1100" b="0">
                          <a:effectLst/>
                          <a:latin typeface="Calibri" panose="020F0502020204030204" pitchFamily="34" charset="0"/>
                        </a:rPr>
                        <a:t>17:30 - 18:00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endParaRPr lang="de-DE"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4341277"/>
                  </a:ext>
                </a:extLst>
              </a:tr>
            </a:tbl>
          </a:graphicData>
        </a:graphic>
      </p:graphicFrame>
    </p:spTree>
    <p:extLst>
      <p:ext uri="{BB962C8B-B14F-4D97-AF65-F5344CB8AC3E}">
        <p14:creationId xmlns:p14="http://schemas.microsoft.com/office/powerpoint/2010/main" val="32023077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Use Case Example:</a:t>
            </a:r>
          </a:p>
          <a:p>
            <a:pPr marL="270000" indent="-270000">
              <a:lnSpc>
                <a:spcPct val="100000"/>
              </a:lnSpc>
              <a:spcBef>
                <a:spcPts val="600"/>
              </a:spcBef>
              <a:buSzPct val="100000"/>
            </a:pPr>
            <a:r>
              <a:rPr lang="en-US" sz="2200" dirty="0"/>
              <a:t>Thursday, July 3</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Oral Exam</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111</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graphicFrame>
        <p:nvGraphicFramePr>
          <p:cNvPr id="4" name="Tabelle 3">
            <a:extLst>
              <a:ext uri="{FF2B5EF4-FFF2-40B4-BE49-F238E27FC236}">
                <a16:creationId xmlns:a16="http://schemas.microsoft.com/office/drawing/2014/main" id="{5AFE1708-02BC-6AB4-D3CD-B6FB49E7AA09}"/>
              </a:ext>
            </a:extLst>
          </p:cNvPr>
          <p:cNvGraphicFramePr>
            <a:graphicFrameLocks noGrp="1"/>
          </p:cNvGraphicFramePr>
          <p:nvPr>
            <p:extLst>
              <p:ext uri="{D42A27DB-BD31-4B8C-83A1-F6EECF244321}">
                <p14:modId xmlns:p14="http://schemas.microsoft.com/office/powerpoint/2010/main" val="4244919223"/>
              </p:ext>
            </p:extLst>
          </p:nvPr>
        </p:nvGraphicFramePr>
        <p:xfrm>
          <a:off x="6642894" y="176400"/>
          <a:ext cx="4672806" cy="6406484"/>
        </p:xfrm>
        <a:graphic>
          <a:graphicData uri="http://schemas.openxmlformats.org/drawingml/2006/table">
            <a:tbl>
              <a:tblPr/>
              <a:tblGrid>
                <a:gridCol w="1478736">
                  <a:extLst>
                    <a:ext uri="{9D8B030D-6E8A-4147-A177-3AD203B41FA5}">
                      <a16:colId xmlns:a16="http://schemas.microsoft.com/office/drawing/2014/main" val="3141222162"/>
                    </a:ext>
                  </a:extLst>
                </a:gridCol>
                <a:gridCol w="3194070">
                  <a:extLst>
                    <a:ext uri="{9D8B030D-6E8A-4147-A177-3AD203B41FA5}">
                      <a16:colId xmlns:a16="http://schemas.microsoft.com/office/drawing/2014/main" val="2020719307"/>
                    </a:ext>
                  </a:extLst>
                </a:gridCol>
              </a:tblGrid>
              <a:tr h="359548">
                <a:tc>
                  <a:txBody>
                    <a:bodyPr/>
                    <a:lstStyle/>
                    <a:p>
                      <a:pPr algn="r" rtl="0" fontAlgn="b"/>
                      <a:r>
                        <a:rPr lang="de-DE" sz="1100" b="1">
                          <a:effectLst/>
                          <a:latin typeface="Calibri" panose="020F0502020204030204" pitchFamily="34" charset="0"/>
                        </a:rPr>
                        <a:t>03.07.2025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527760533"/>
                  </a:ext>
                </a:extLst>
              </a:tr>
              <a:tr h="359548">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148593110"/>
                  </a:ext>
                </a:extLst>
              </a:tr>
              <a:tr h="359548">
                <a:tc>
                  <a:txBody>
                    <a:bodyPr/>
                    <a:lstStyle/>
                    <a:p>
                      <a:pPr rtl="0" fontAlgn="b"/>
                      <a:r>
                        <a:rPr lang="de-DE" sz="1100" b="0">
                          <a:effectLst/>
                          <a:latin typeface="Calibri" panose="020F0502020204030204" pitchFamily="34" charset="0"/>
                        </a:rPr>
                        <a:t>8:00 - 8:30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491964552"/>
                  </a:ext>
                </a:extLst>
              </a:tr>
              <a:tr h="359548">
                <a:tc>
                  <a:txBody>
                    <a:bodyPr/>
                    <a:lstStyle/>
                    <a:p>
                      <a:pPr rtl="0" fontAlgn="b"/>
                      <a:r>
                        <a:rPr lang="de-DE" sz="1100" b="0">
                          <a:effectLst/>
                          <a:latin typeface="Calibri" panose="020F0502020204030204" pitchFamily="34" charset="0"/>
                        </a:rPr>
                        <a:t>8:30 - 9:00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947726172"/>
                  </a:ext>
                </a:extLst>
              </a:tr>
              <a:tr h="359548">
                <a:tc>
                  <a:txBody>
                    <a:bodyPr/>
                    <a:lstStyle/>
                    <a:p>
                      <a:pPr rtl="0" fontAlgn="b"/>
                      <a:r>
                        <a:rPr lang="de-DE" sz="1100" b="0">
                          <a:effectLst/>
                          <a:latin typeface="Calibri" panose="020F0502020204030204" pitchFamily="34" charset="0"/>
                        </a:rPr>
                        <a:t>9:00 - 9:30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343385887"/>
                  </a:ext>
                </a:extLst>
              </a:tr>
              <a:tr h="294175">
                <a:tc>
                  <a:txBody>
                    <a:bodyPr/>
                    <a:lstStyle/>
                    <a:p>
                      <a:pPr rtl="0" fontAlgn="b"/>
                      <a:r>
                        <a:rPr lang="de-DE" sz="1100" b="0">
                          <a:effectLst/>
                          <a:latin typeface="Calibri" panose="020F0502020204030204" pitchFamily="34" charset="0"/>
                        </a:rPr>
                        <a:t>9:30 - 10:00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Maxime Bugnion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906775257"/>
                  </a:ext>
                </a:extLst>
              </a:tr>
              <a:tr h="294175">
                <a:tc>
                  <a:txBody>
                    <a:bodyPr/>
                    <a:lstStyle/>
                    <a:p>
                      <a:pPr rtl="0" fontAlgn="b"/>
                      <a:r>
                        <a:rPr lang="de-DE" sz="1100" b="0">
                          <a:effectLst/>
                          <a:latin typeface="Calibri" panose="020F0502020204030204" pitchFamily="34" charset="0"/>
                        </a:rPr>
                        <a:t>10:00 - 10:30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Melani Cvetkovska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058089646"/>
                  </a:ext>
                </a:extLst>
              </a:tr>
              <a:tr h="294175">
                <a:tc>
                  <a:txBody>
                    <a:bodyPr/>
                    <a:lstStyle/>
                    <a:p>
                      <a:pPr rtl="0" fontAlgn="b"/>
                      <a:r>
                        <a:rPr lang="de-DE" sz="1100" b="0">
                          <a:effectLst/>
                          <a:latin typeface="Calibri" panose="020F0502020204030204" pitchFamily="34" charset="0"/>
                        </a:rPr>
                        <a:t>10:30 - 11:00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Loris Hegg</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963218881"/>
                  </a:ext>
                </a:extLst>
              </a:tr>
              <a:tr h="294175">
                <a:tc>
                  <a:txBody>
                    <a:bodyPr/>
                    <a:lstStyle/>
                    <a:p>
                      <a:pPr rtl="0" fontAlgn="b"/>
                      <a:r>
                        <a:rPr lang="de-DE" sz="1100" b="0">
                          <a:effectLst/>
                          <a:latin typeface="Calibri" panose="020F0502020204030204" pitchFamily="34" charset="0"/>
                        </a:rPr>
                        <a:t>11:00 - 11:30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Tom Rathjens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219195088"/>
                  </a:ext>
                </a:extLst>
              </a:tr>
              <a:tr h="294175">
                <a:tc>
                  <a:txBody>
                    <a:bodyPr/>
                    <a:lstStyle/>
                    <a:p>
                      <a:pPr rtl="0" fontAlgn="b"/>
                      <a:r>
                        <a:rPr lang="de-DE" sz="1100" b="0">
                          <a:effectLst/>
                          <a:latin typeface="Calibri" panose="020F0502020204030204" pitchFamily="34" charset="0"/>
                        </a:rPr>
                        <a:t>11:30 - 12:00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Bron Ward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97246924"/>
                  </a:ext>
                </a:extLst>
              </a:tr>
              <a:tr h="359548">
                <a:tc>
                  <a:txBody>
                    <a:bodyPr/>
                    <a:lstStyle/>
                    <a:p>
                      <a:pPr rtl="0" fontAlgn="b"/>
                      <a:r>
                        <a:rPr lang="de-DE" sz="1100" b="0">
                          <a:effectLst/>
                          <a:latin typeface="Calibri" panose="020F0502020204030204" pitchFamily="34" charset="0"/>
                        </a:rPr>
                        <a:t>Break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616347005"/>
                  </a:ext>
                </a:extLst>
              </a:tr>
              <a:tr h="294175">
                <a:tc>
                  <a:txBody>
                    <a:bodyPr/>
                    <a:lstStyle/>
                    <a:p>
                      <a:pPr rtl="0" fontAlgn="b"/>
                      <a:r>
                        <a:rPr lang="de-DE" sz="1100" b="0">
                          <a:effectLst/>
                          <a:latin typeface="Calibri" panose="020F0502020204030204" pitchFamily="34" charset="0"/>
                        </a:rPr>
                        <a:t>13:00 - 13:30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Jehan Corcelle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447169036"/>
                  </a:ext>
                </a:extLst>
              </a:tr>
              <a:tr h="294175">
                <a:tc>
                  <a:txBody>
                    <a:bodyPr/>
                    <a:lstStyle/>
                    <a:p>
                      <a:pPr rtl="0" fontAlgn="b"/>
                      <a:r>
                        <a:rPr lang="de-DE" sz="1100" b="0">
                          <a:effectLst/>
                          <a:latin typeface="Calibri" panose="020F0502020204030204" pitchFamily="34" charset="0"/>
                        </a:rPr>
                        <a:t>13:30 - 14:00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Oscar Foubert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822092100"/>
                  </a:ext>
                </a:extLst>
              </a:tr>
              <a:tr h="294175">
                <a:tc>
                  <a:txBody>
                    <a:bodyPr/>
                    <a:lstStyle/>
                    <a:p>
                      <a:pPr rtl="0" fontAlgn="b"/>
                      <a:r>
                        <a:rPr lang="de-DE" sz="1100" b="0">
                          <a:effectLst/>
                          <a:latin typeface="Calibri" panose="020F0502020204030204" pitchFamily="34" charset="0"/>
                        </a:rPr>
                        <a:t>14:00 - 14:30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Sameh Lahouar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702326573"/>
                  </a:ext>
                </a:extLst>
              </a:tr>
              <a:tr h="294175">
                <a:tc>
                  <a:txBody>
                    <a:bodyPr/>
                    <a:lstStyle/>
                    <a:p>
                      <a:pPr rtl="0" fontAlgn="b"/>
                      <a:r>
                        <a:rPr lang="de-DE" sz="1100" b="0">
                          <a:effectLst/>
                          <a:latin typeface="Calibri" panose="020F0502020204030204" pitchFamily="34" charset="0"/>
                        </a:rPr>
                        <a:t>14:30 - 15:00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Marcel Zelent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91425617"/>
                  </a:ext>
                </a:extLst>
              </a:tr>
              <a:tr h="294175">
                <a:tc>
                  <a:txBody>
                    <a:bodyPr/>
                    <a:lstStyle/>
                    <a:p>
                      <a:pPr rtl="0" fontAlgn="b"/>
                      <a:r>
                        <a:rPr lang="de-DE" sz="1100" b="0">
                          <a:effectLst/>
                          <a:latin typeface="Calibri" panose="020F0502020204030204" pitchFamily="34" charset="0"/>
                        </a:rPr>
                        <a:t>15:00 - 15:30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Maximilian Bonvin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807679628"/>
                  </a:ext>
                </a:extLst>
              </a:tr>
              <a:tr h="294175">
                <a:tc>
                  <a:txBody>
                    <a:bodyPr/>
                    <a:lstStyle/>
                    <a:p>
                      <a:pPr rtl="0" fontAlgn="b"/>
                      <a:r>
                        <a:rPr lang="de-DE" sz="1100" b="0">
                          <a:effectLst/>
                          <a:latin typeface="Calibri" panose="020F0502020204030204" pitchFamily="34" charset="0"/>
                        </a:rPr>
                        <a:t>15:30 - 16:00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Ryan Svoboda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024233866"/>
                  </a:ext>
                </a:extLst>
              </a:tr>
              <a:tr h="294175">
                <a:tc>
                  <a:txBody>
                    <a:bodyPr/>
                    <a:lstStyle/>
                    <a:p>
                      <a:pPr rtl="0" fontAlgn="b"/>
                      <a:r>
                        <a:rPr lang="de-DE" sz="1100" b="0">
                          <a:effectLst/>
                          <a:latin typeface="Calibri" panose="020F0502020204030204" pitchFamily="34" charset="0"/>
                        </a:rPr>
                        <a:t>16:00 - 16:30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de-DE" sz="1100" b="0">
                          <a:effectLst/>
                          <a:latin typeface="Calibri" panose="020F0502020204030204" pitchFamily="34" charset="0"/>
                        </a:rPr>
                        <a:t>Aliénor Perruchio</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94206181"/>
                  </a:ext>
                </a:extLst>
              </a:tr>
              <a:tr h="359548">
                <a:tc>
                  <a:txBody>
                    <a:bodyPr/>
                    <a:lstStyle/>
                    <a:p>
                      <a:pPr rtl="0" fontAlgn="b"/>
                      <a:r>
                        <a:rPr lang="de-DE" sz="1100" b="0">
                          <a:effectLst/>
                          <a:latin typeface="Calibri" panose="020F0502020204030204" pitchFamily="34" charset="0"/>
                        </a:rPr>
                        <a:t>16:30 - 17:00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de-DE">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276330632"/>
                  </a:ext>
                </a:extLst>
              </a:tr>
              <a:tr h="359548">
                <a:tc>
                  <a:txBody>
                    <a:bodyPr/>
                    <a:lstStyle/>
                    <a:p>
                      <a:pPr rtl="0" fontAlgn="b"/>
                      <a:r>
                        <a:rPr lang="de-DE" sz="1100" b="0">
                          <a:effectLst/>
                          <a:latin typeface="Calibri" panose="020F0502020204030204" pitchFamily="34" charset="0"/>
                        </a:rPr>
                        <a:t>17:00 - 17:30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endParaRPr lang="de-DE"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5007284"/>
                  </a:ext>
                </a:extLst>
              </a:tr>
            </a:tbl>
          </a:graphicData>
        </a:graphic>
      </p:graphicFrame>
    </p:spTree>
    <p:extLst>
      <p:ext uri="{BB962C8B-B14F-4D97-AF65-F5344CB8AC3E}">
        <p14:creationId xmlns:p14="http://schemas.microsoft.com/office/powerpoint/2010/main" val="31492266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Feedback:</a:t>
            </a:r>
          </a:p>
          <a:p>
            <a:pPr marL="172800" indent="-270000">
              <a:lnSpc>
                <a:spcPct val="100000"/>
              </a:lnSpc>
              <a:spcBef>
                <a:spcPts val="600"/>
              </a:spcBef>
              <a:buSzPct val="100000"/>
            </a:pPr>
            <a:r>
              <a:rPr lang="en-US" sz="2200" dirty="0"/>
              <a:t>Tool is running</a:t>
            </a:r>
          </a:p>
          <a:p>
            <a:pPr marL="172800" indent="-270000">
              <a:lnSpc>
                <a:spcPct val="100000"/>
              </a:lnSpc>
              <a:spcBef>
                <a:spcPts val="600"/>
              </a:spcBef>
              <a:buSzPct val="100000"/>
            </a:pPr>
            <a:r>
              <a:rPr lang="en-US" sz="2200" dirty="0"/>
              <a:t>Please provide feedback</a:t>
            </a:r>
          </a:p>
          <a:p>
            <a:pPr marL="270000" indent="-270000">
              <a:lnSpc>
                <a:spcPct val="100000"/>
              </a:lnSpc>
              <a:spcBef>
                <a:spcPts val="600"/>
              </a:spcBef>
              <a:buSzPct val="100000"/>
            </a:pPr>
            <a:r>
              <a:rPr lang="en-US" sz="2200" dirty="0"/>
              <a:t>Number of ECTS points was checked and is considered as fair following EPFL regulations</a:t>
            </a:r>
          </a:p>
          <a:p>
            <a:pPr marL="270000" indent="-270000">
              <a:lnSpc>
                <a:spcPct val="100000"/>
              </a:lnSpc>
              <a:spcBef>
                <a:spcPts val="600"/>
              </a:spcBef>
              <a:buSzPct val="100000"/>
            </a:pPr>
            <a:r>
              <a:rPr lang="en-US" sz="2200" dirty="0"/>
              <a:t>New lecture going more in propulsion details is in preparation</a:t>
            </a:r>
          </a:p>
          <a:p>
            <a:pPr marL="172800" indent="-270000">
              <a:lnSpc>
                <a:spcPct val="100000"/>
              </a:lnSpc>
              <a:spcBef>
                <a:spcPts val="600"/>
              </a:spcBef>
              <a:buSzPct val="100000"/>
            </a:pPr>
            <a:endParaRPr lang="en-US" sz="2200" dirty="0"/>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Feedback</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112</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L6</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2364350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Potential additional lecture (first ideas):</a:t>
            </a:r>
          </a:p>
          <a:p>
            <a:pPr marL="172800" indent="-270000">
              <a:lnSpc>
                <a:spcPct val="100000"/>
              </a:lnSpc>
              <a:spcBef>
                <a:spcPts val="600"/>
              </a:spcBef>
              <a:buSzPct val="100000"/>
            </a:pPr>
            <a:r>
              <a:rPr lang="en-US" sz="2200" dirty="0"/>
              <a:t>Detailed equipment design</a:t>
            </a:r>
          </a:p>
          <a:p>
            <a:pPr marL="172800" indent="-270000">
              <a:lnSpc>
                <a:spcPct val="100000"/>
              </a:lnSpc>
              <a:spcBef>
                <a:spcPts val="600"/>
              </a:spcBef>
              <a:buSzPct val="100000"/>
            </a:pPr>
            <a:r>
              <a:rPr lang="en-US" sz="2200" dirty="0"/>
              <a:t>3d printing of parts</a:t>
            </a:r>
          </a:p>
          <a:p>
            <a:pPr marL="172800" indent="-270000">
              <a:lnSpc>
                <a:spcPct val="100000"/>
              </a:lnSpc>
              <a:spcBef>
                <a:spcPts val="600"/>
              </a:spcBef>
              <a:buSzPct val="100000"/>
            </a:pPr>
            <a:r>
              <a:rPr lang="en-US" sz="2200" dirty="0"/>
              <a:t>Testing</a:t>
            </a:r>
          </a:p>
          <a:p>
            <a:pPr marL="172800" indent="-270000">
              <a:lnSpc>
                <a:spcPct val="100000"/>
              </a:lnSpc>
              <a:spcBef>
                <a:spcPts val="600"/>
              </a:spcBef>
              <a:buSzPct val="100000"/>
            </a:pPr>
            <a:r>
              <a:rPr lang="en-US" sz="2200" dirty="0"/>
              <a:t>Final verification together with New Space Company</a:t>
            </a:r>
          </a:p>
          <a:p>
            <a:pPr marL="172800" indent="-270000">
              <a:lnSpc>
                <a:spcPct val="100000"/>
              </a:lnSpc>
              <a:spcBef>
                <a:spcPts val="600"/>
              </a:spcBef>
              <a:buSzPct val="100000"/>
            </a:pPr>
            <a:endParaRPr lang="en-US" sz="2200" dirty="0"/>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Future Evolution</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113</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L6</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8379004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ERT Test Facility Visit (including firing demonstration):</a:t>
            </a:r>
          </a:p>
          <a:p>
            <a:pPr marL="360000" indent="-270000">
              <a:lnSpc>
                <a:spcPct val="100000"/>
              </a:lnSpc>
              <a:spcBef>
                <a:spcPts val="600"/>
              </a:spcBef>
              <a:buSzPct val="100000"/>
            </a:pPr>
            <a:r>
              <a:rPr lang="en-US" sz="2200" dirty="0"/>
              <a:t>Test facility visit is proposed for Wednesday, May 28 with departure at 9 am</a:t>
            </a:r>
          </a:p>
          <a:p>
            <a:pPr marL="360000" indent="-270000">
              <a:lnSpc>
                <a:spcPct val="100000"/>
              </a:lnSpc>
              <a:spcBef>
                <a:spcPts val="600"/>
              </a:spcBef>
              <a:buSzPct val="100000"/>
            </a:pPr>
            <a:r>
              <a:rPr lang="en-US" sz="2200" dirty="0"/>
              <a:t>No interest?</a:t>
            </a:r>
          </a:p>
          <a:p>
            <a:pPr marL="360000" indent="-270000">
              <a:lnSpc>
                <a:spcPct val="100000"/>
              </a:lnSpc>
              <a:spcBef>
                <a:spcPts val="600"/>
              </a:spcBef>
              <a:buSzPct val="100000"/>
            </a:pPr>
            <a:endParaRPr lang="en-US" sz="2200" dirty="0"/>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Test Facility Visit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114</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L6</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381332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B10A-9D82-9ACA-CB5A-B7DFD38757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C036B0-AC30-FEF9-F27F-5A6C3921D17C}"/>
              </a:ext>
            </a:extLst>
          </p:cNvPr>
          <p:cNvSpPr>
            <a:spLocks noGrp="1"/>
          </p:cNvSpPr>
          <p:nvPr>
            <p:ph idx="1"/>
          </p:nvPr>
        </p:nvSpPr>
        <p:spPr/>
        <p:txBody>
          <a:bodyPr>
            <a:noAutofit/>
          </a:bodyPr>
          <a:lstStyle/>
          <a:p>
            <a:pPr marL="0" indent="0">
              <a:lnSpc>
                <a:spcPct val="100000"/>
              </a:lnSpc>
              <a:spcBef>
                <a:spcPts val="600"/>
              </a:spcBef>
              <a:buNone/>
            </a:pPr>
            <a:r>
              <a:rPr lang="en-US" dirty="0"/>
              <a:t>Thank you!</a:t>
            </a:r>
          </a:p>
          <a:p>
            <a:pPr marL="0" indent="0">
              <a:lnSpc>
                <a:spcPct val="100000"/>
              </a:lnSpc>
              <a:spcBef>
                <a:spcPts val="600"/>
              </a:spcBef>
              <a:buNone/>
            </a:pPr>
            <a:r>
              <a:rPr lang="en-US" dirty="0"/>
              <a:t>All the best!</a:t>
            </a:r>
          </a:p>
          <a:p>
            <a:pPr marL="0" indent="0">
              <a:lnSpc>
                <a:spcPct val="100000"/>
              </a:lnSpc>
              <a:spcBef>
                <a:spcPts val="600"/>
              </a:spcBef>
              <a:buNone/>
            </a:pPr>
            <a:r>
              <a:rPr lang="en-US" dirty="0"/>
              <a:t>Do not hesitate to reach out to me!</a:t>
            </a:r>
          </a:p>
        </p:txBody>
      </p:sp>
      <p:sp>
        <p:nvSpPr>
          <p:cNvPr id="3" name="Titre 2">
            <a:extLst>
              <a:ext uri="{FF2B5EF4-FFF2-40B4-BE49-F238E27FC236}">
                <a16:creationId xmlns:a16="http://schemas.microsoft.com/office/drawing/2014/main" id="{378C9A1F-1377-F921-E1D7-6E6DA76AF314}"/>
              </a:ext>
            </a:extLst>
          </p:cNvPr>
          <p:cNvSpPr>
            <a:spLocks noGrp="1"/>
          </p:cNvSpPr>
          <p:nvPr>
            <p:ph type="title"/>
          </p:nvPr>
        </p:nvSpPr>
        <p:spPr>
          <a:xfrm>
            <a:off x="1206500" y="176400"/>
            <a:ext cx="5400000" cy="1800000"/>
          </a:xfrm>
          <a:solidFill>
            <a:schemeClr val="tx1"/>
          </a:solidFill>
        </p:spPr>
        <p:txBody>
          <a:bodyPr anchor="ctr"/>
          <a:lstStyle/>
          <a:p>
            <a:r>
              <a:rPr lang="en-US" dirty="0">
                <a:solidFill>
                  <a:schemeClr val="bg1"/>
                </a:solidFill>
              </a:rPr>
              <a:t>The End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D5C0-AC25-FEA2-4B9E-D7D1BC768F98}"/>
              </a:ext>
            </a:extLst>
          </p:cNvPr>
          <p:cNvSpPr>
            <a:spLocks noGrp="1"/>
          </p:cNvSpPr>
          <p:nvPr>
            <p:ph type="sldNum" sz="quarter" idx="12"/>
          </p:nvPr>
        </p:nvSpPr>
        <p:spPr/>
        <p:txBody>
          <a:bodyPr/>
          <a:lstStyle/>
          <a:p>
            <a:fld id="{E1E1CD7C-2161-7D43-862E-CE4C333CD873}" type="slidenum">
              <a:rPr lang="fr-FR" smtClean="0"/>
              <a:pPr/>
              <a:t>115</a:t>
            </a:fld>
            <a:endParaRPr lang="fr-FR" dirty="0"/>
          </a:p>
        </p:txBody>
      </p:sp>
      <p:sp>
        <p:nvSpPr>
          <p:cNvPr id="7" name="Google Shape;119;p5">
            <a:extLst>
              <a:ext uri="{FF2B5EF4-FFF2-40B4-BE49-F238E27FC236}">
                <a16:creationId xmlns:a16="http://schemas.microsoft.com/office/drawing/2014/main" id="{9C6FB227-22AD-AFC5-5C9A-B27467C8A67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3DAE8F2-9602-851E-4287-30DBD68C1E8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L6</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5509539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9BDBB3-EFF9-4E35-A2F6-3F735EE57F14}"/>
              </a:ext>
            </a:extLst>
          </p:cNvPr>
          <p:cNvSpPr>
            <a:spLocks noGrp="1"/>
          </p:cNvSpPr>
          <p:nvPr>
            <p:ph type="ctrTitle"/>
          </p:nvPr>
        </p:nvSpPr>
        <p:spPr/>
        <p:txBody>
          <a:bodyPr>
            <a:normAutofit/>
          </a:bodyPr>
          <a:lstStyle/>
          <a:p>
            <a:pPr marL="0" lvl="0" indent="0" rtl="0">
              <a:lnSpc>
                <a:spcPct val="90000"/>
              </a:lnSpc>
              <a:spcBef>
                <a:spcPts val="0"/>
              </a:spcBef>
              <a:spcAft>
                <a:spcPts val="0"/>
              </a:spcAft>
            </a:pPr>
            <a:r>
              <a:rPr lang="en-US" sz="4000" dirty="0"/>
              <a:t>EPFL </a:t>
            </a:r>
            <a:br>
              <a:rPr lang="en-US" sz="4000" dirty="0"/>
            </a:br>
            <a:r>
              <a:rPr lang="en-US" sz="4000" dirty="0"/>
              <a:t>Space Center</a:t>
            </a:r>
            <a:br>
              <a:rPr lang="en-US" sz="4000" dirty="0"/>
            </a:br>
            <a:r>
              <a:rPr lang="en-US" sz="4000" dirty="0" err="1"/>
              <a:t>eSpace</a:t>
            </a:r>
            <a:endParaRPr lang="de-DE" sz="4000" dirty="0"/>
          </a:p>
        </p:txBody>
      </p:sp>
      <p:sp>
        <p:nvSpPr>
          <p:cNvPr id="4" name="Untertitel 3">
            <a:extLst>
              <a:ext uri="{FF2B5EF4-FFF2-40B4-BE49-F238E27FC236}">
                <a16:creationId xmlns:a16="http://schemas.microsoft.com/office/drawing/2014/main" id="{FEA75203-3781-415B-85D9-40C602D80109}"/>
              </a:ext>
            </a:extLst>
          </p:cNvPr>
          <p:cNvSpPr>
            <a:spLocks noGrp="1"/>
          </p:cNvSpPr>
          <p:nvPr>
            <p:ph type="subTitle" idx="1"/>
          </p:nvPr>
        </p:nvSpPr>
        <p:spPr/>
        <p:txBody>
          <a:bodyPr>
            <a:normAutofit/>
          </a:bodyPr>
          <a:lstStyle/>
          <a:p>
            <a:pPr marL="90488" indent="1588"/>
            <a:r>
              <a:rPr lang="de-DE" sz="2800" dirty="0"/>
              <a:t>Space Propulsion</a:t>
            </a:r>
            <a:br>
              <a:rPr lang="de-DE" sz="2800" dirty="0"/>
            </a:br>
            <a:r>
              <a:rPr lang="de-DE" sz="2800" dirty="0"/>
              <a:t>ENG-510</a:t>
            </a:r>
          </a:p>
        </p:txBody>
      </p:sp>
      <p:sp>
        <p:nvSpPr>
          <p:cNvPr id="5" name="Titel 2">
            <a:extLst>
              <a:ext uri="{FF2B5EF4-FFF2-40B4-BE49-F238E27FC236}">
                <a16:creationId xmlns:a16="http://schemas.microsoft.com/office/drawing/2014/main" id="{C97BE68A-B379-A2F1-335C-3FC622BDC7D7}"/>
              </a:ext>
            </a:extLst>
          </p:cNvPr>
          <p:cNvSpPr txBox="1">
            <a:spLocks/>
          </p:cNvSpPr>
          <p:nvPr/>
        </p:nvSpPr>
        <p:spPr>
          <a:xfrm>
            <a:off x="1786597" y="1048714"/>
            <a:ext cx="4303053" cy="3117849"/>
          </a:xfrm>
          <a:prstGeom prst="rect">
            <a:avLst/>
          </a:prstGeom>
          <a:solidFill>
            <a:schemeClr val="accent1"/>
          </a:solidFill>
          <a:ln>
            <a:noFill/>
          </a:ln>
        </p:spPr>
        <p:txBody>
          <a:bodyPr spcFirstLastPara="1" wrap="square" lIns="216000" tIns="0" rIns="72000" bIns="468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Libre Franklin"/>
              <a:buNone/>
              <a:defRPr sz="4800" b="1"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t>The Real End</a:t>
            </a:r>
            <a:endParaRPr lang="de-DE" sz="4000" dirty="0"/>
          </a:p>
        </p:txBody>
      </p:sp>
    </p:spTree>
    <p:extLst>
      <p:ext uri="{BB962C8B-B14F-4D97-AF65-F5344CB8AC3E}">
        <p14:creationId xmlns:p14="http://schemas.microsoft.com/office/powerpoint/2010/main" val="21876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err="1"/>
              <a:t>Magnetoplasmadynamic</a:t>
            </a:r>
            <a:r>
              <a:rPr lang="en-US" sz="2200" dirty="0"/>
              <a:t> Thruster</a:t>
            </a:r>
          </a:p>
          <a:p>
            <a:pPr marL="630000" lvl="1" indent="-270000">
              <a:lnSpc>
                <a:spcPct val="100000"/>
              </a:lnSpc>
              <a:spcBef>
                <a:spcPts val="600"/>
              </a:spcBef>
              <a:buSzPct val="100000"/>
            </a:pPr>
            <a:r>
              <a:rPr lang="en-US" sz="2000" dirty="0"/>
              <a:t>Application: only a pulsed demonstration up to now</a:t>
            </a:r>
          </a:p>
          <a:p>
            <a:pPr marL="630000" lvl="1" indent="-270000">
              <a:lnSpc>
                <a:spcPct val="100000"/>
              </a:lnSpc>
              <a:spcBef>
                <a:spcPts val="600"/>
              </a:spcBef>
              <a:buSzPct val="100000"/>
            </a:pPr>
            <a:r>
              <a:rPr lang="en-US" sz="2000" dirty="0"/>
              <a:t>Working fluid: plasma</a:t>
            </a:r>
          </a:p>
          <a:p>
            <a:pPr marL="630000" lvl="1" indent="-270000">
              <a:lnSpc>
                <a:spcPct val="100000"/>
              </a:lnSpc>
              <a:spcBef>
                <a:spcPts val="600"/>
              </a:spcBef>
              <a:buSzPct val="100000"/>
            </a:pPr>
            <a:r>
              <a:rPr lang="en-US" sz="2000" dirty="0"/>
              <a:t>Working fluid generation: arc discharge  </a:t>
            </a:r>
          </a:p>
          <a:p>
            <a:pPr marL="630000" lvl="1" indent="-270000">
              <a:lnSpc>
                <a:spcPct val="100000"/>
              </a:lnSpc>
              <a:spcBef>
                <a:spcPts val="600"/>
              </a:spcBef>
              <a:buSzPct val="100000"/>
            </a:pPr>
            <a:r>
              <a:rPr lang="en-US" sz="2000" dirty="0"/>
              <a:t>Acceleration: electromagnetic, 100 V  </a:t>
            </a:r>
          </a:p>
          <a:p>
            <a:pPr marL="630000" lvl="1" indent="-270000">
              <a:lnSpc>
                <a:spcPct val="100000"/>
              </a:lnSpc>
              <a:spcBef>
                <a:spcPts val="600"/>
              </a:spcBef>
              <a:buSzPct val="100000"/>
            </a:pPr>
            <a:r>
              <a:rPr lang="en-US" sz="2000" dirty="0"/>
              <a:t>Exhaust velocity (typical): ~ 110 km/s  </a:t>
            </a:r>
          </a:p>
          <a:p>
            <a:pPr marL="630000" lvl="1" indent="-270000">
              <a:lnSpc>
                <a:spcPct val="100000"/>
              </a:lnSpc>
              <a:spcBef>
                <a:spcPts val="600"/>
              </a:spcBef>
              <a:buSzPct val="100000"/>
            </a:pPr>
            <a:r>
              <a:rPr lang="en-US" sz="2000" dirty="0"/>
              <a:t>Power (typical): &gt; 100 kW</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88472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err="1"/>
              <a:t>Magnetoplasmadynamic</a:t>
            </a:r>
            <a:r>
              <a:rPr lang="en-US" sz="2200" dirty="0"/>
              <a:t> Thruster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9885ED9A-819C-4A9C-9E90-25F562FDD472}"/>
              </a:ext>
            </a:extLst>
          </p:cNvPr>
          <p:cNvPicPr>
            <a:picLocks noChangeAspect="1"/>
          </p:cNvPicPr>
          <p:nvPr/>
        </p:nvPicPr>
        <p:blipFill>
          <a:blip r:embed="rId2"/>
          <a:stretch>
            <a:fillRect/>
          </a:stretch>
        </p:blipFill>
        <p:spPr>
          <a:xfrm>
            <a:off x="1499616" y="3132073"/>
            <a:ext cx="9192768" cy="3465576"/>
          </a:xfrm>
          <a:prstGeom prst="rect">
            <a:avLst/>
          </a:prstGeom>
        </p:spPr>
      </p:pic>
    </p:spTree>
    <p:extLst>
      <p:ext uri="{BB962C8B-B14F-4D97-AF65-F5344CB8AC3E}">
        <p14:creationId xmlns:p14="http://schemas.microsoft.com/office/powerpoint/2010/main" val="155059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C6BF-A9CC-164E-35BA-6F9718714AE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5AC0A36-8F5A-6346-0FAD-EC5337634790}"/>
              </a:ext>
            </a:extLst>
          </p:cNvPr>
          <p:cNvSpPr>
            <a:spLocks noGrp="1"/>
          </p:cNvSpPr>
          <p:nvPr>
            <p:ph idx="1"/>
          </p:nvPr>
        </p:nvSpPr>
        <p:spPr>
          <a:xfrm>
            <a:off x="1206500" y="1951929"/>
            <a:ext cx="10301817" cy="4515696"/>
          </a:xfrm>
        </p:spPr>
        <p:txBody>
          <a:bodyPr>
            <a:noAutofit/>
          </a:bodyPr>
          <a:lstStyle/>
          <a:p>
            <a:pPr marL="125730" indent="0">
              <a:buNone/>
            </a:pPr>
            <a:endParaRPr lang="en-US" sz="2400" dirty="0">
              <a:solidFill>
                <a:schemeClr val="tx1"/>
              </a:solidFill>
            </a:endParaRPr>
          </a:p>
          <a:p>
            <a:pPr marL="125730" indent="0">
              <a:buNone/>
            </a:pPr>
            <a:endParaRPr lang="de-DE" dirty="0"/>
          </a:p>
        </p:txBody>
      </p:sp>
      <p:sp>
        <p:nvSpPr>
          <p:cNvPr id="6" name="Espace réservé du numéro de diapositive 5">
            <a:extLst>
              <a:ext uri="{FF2B5EF4-FFF2-40B4-BE49-F238E27FC236}">
                <a16:creationId xmlns:a16="http://schemas.microsoft.com/office/drawing/2014/main" id="{6452DDF6-C0A3-774C-7388-28DB1C3BB10D}"/>
              </a:ext>
            </a:extLst>
          </p:cNvPr>
          <p:cNvSpPr>
            <a:spLocks noGrp="1"/>
          </p:cNvSpPr>
          <p:nvPr>
            <p:ph type="sldNum" sz="quarter" idx="12"/>
          </p:nvPr>
        </p:nvSpPr>
        <p:spPr/>
        <p:txBody>
          <a:bodyPr/>
          <a:lstStyle/>
          <a:p>
            <a:fld id="{E1E1CD7C-2161-7D43-862E-CE4C333CD873}" type="slidenum">
              <a:rPr lang="fr-FR" smtClean="0"/>
              <a:pPr/>
              <a:t>14</a:t>
            </a:fld>
            <a:endParaRPr lang="fr-FR" dirty="0"/>
          </a:p>
        </p:txBody>
      </p:sp>
      <p:sp>
        <p:nvSpPr>
          <p:cNvPr id="7" name="Google Shape;119;p5">
            <a:extLst>
              <a:ext uri="{FF2B5EF4-FFF2-40B4-BE49-F238E27FC236}">
                <a16:creationId xmlns:a16="http://schemas.microsoft.com/office/drawing/2014/main" id="{867E640A-5291-9326-FBA7-1609E7A70B25}"/>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9BF3FB50-FA11-D154-9E00-4EBBFDDB788D}"/>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hteck: abgerundete Ecken 9">
            <a:extLst>
              <a:ext uri="{FF2B5EF4-FFF2-40B4-BE49-F238E27FC236}">
                <a16:creationId xmlns:a16="http://schemas.microsoft.com/office/drawing/2014/main" id="{32EECB9A-0EA7-6D51-D5E5-9D28987E1AED}"/>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El</a:t>
            </a:r>
            <a:r>
              <a:rPr lang="en-US" sz="2400" noProof="0" dirty="0" err="1"/>
              <a:t>ectrical</a:t>
            </a:r>
            <a:r>
              <a:rPr lang="en-US" sz="2400" noProof="0" dirty="0"/>
              <a:t> Propulsion Systems</a:t>
            </a:r>
          </a:p>
        </p:txBody>
      </p:sp>
      <p:sp>
        <p:nvSpPr>
          <p:cNvPr id="31" name="Rechteck: abgerundete Ecken 30">
            <a:extLst>
              <a:ext uri="{FF2B5EF4-FFF2-40B4-BE49-F238E27FC236}">
                <a16:creationId xmlns:a16="http://schemas.microsoft.com/office/drawing/2014/main" id="{DE4BB4D8-76EC-4129-45B1-25DFA04165F9}"/>
              </a:ext>
            </a:extLst>
          </p:cNvPr>
          <p:cNvSpPr/>
          <p:nvPr/>
        </p:nvSpPr>
        <p:spPr>
          <a:xfrm>
            <a:off x="4661206" y="2910869"/>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Electrostatic</a:t>
            </a:r>
          </a:p>
        </p:txBody>
      </p:sp>
      <p:sp>
        <p:nvSpPr>
          <p:cNvPr id="32" name="Rechteck: abgerundete Ecken 31">
            <a:extLst>
              <a:ext uri="{FF2B5EF4-FFF2-40B4-BE49-F238E27FC236}">
                <a16:creationId xmlns:a16="http://schemas.microsoft.com/office/drawing/2014/main" id="{A7E7D173-6B8B-8A47-6E13-EAC704737D0B}"/>
              </a:ext>
            </a:extLst>
          </p:cNvPr>
          <p:cNvSpPr/>
          <p:nvPr/>
        </p:nvSpPr>
        <p:spPr>
          <a:xfrm>
            <a:off x="4661207" y="5495630"/>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Electromagnetic</a:t>
            </a:r>
          </a:p>
        </p:txBody>
      </p:sp>
      <p:sp>
        <p:nvSpPr>
          <p:cNvPr id="36" name="Rechteck: abgerundete Ecken 35">
            <a:extLst>
              <a:ext uri="{FF2B5EF4-FFF2-40B4-BE49-F238E27FC236}">
                <a16:creationId xmlns:a16="http://schemas.microsoft.com/office/drawing/2014/main" id="{E257DFAF-A032-7BC5-F02F-438042A9CBB9}"/>
              </a:ext>
            </a:extLst>
          </p:cNvPr>
          <p:cNvSpPr/>
          <p:nvPr/>
        </p:nvSpPr>
        <p:spPr>
          <a:xfrm>
            <a:off x="7460685" y="523393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Helicon Thruster</a:t>
            </a:r>
            <a:endParaRPr lang="en-US" sz="2400" noProof="0" dirty="0"/>
          </a:p>
        </p:txBody>
      </p:sp>
      <p:sp>
        <p:nvSpPr>
          <p:cNvPr id="37" name="Rechteck: abgerundete Ecken 36">
            <a:extLst>
              <a:ext uri="{FF2B5EF4-FFF2-40B4-BE49-F238E27FC236}">
                <a16:creationId xmlns:a16="http://schemas.microsoft.com/office/drawing/2014/main" id="{398C5904-5833-5C8A-7063-093D0A510013}"/>
              </a:ext>
            </a:extLst>
          </p:cNvPr>
          <p:cNvSpPr/>
          <p:nvPr/>
        </p:nvSpPr>
        <p:spPr>
          <a:xfrm>
            <a:off x="7451178" y="604699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Magnetic Nozzle </a:t>
            </a:r>
            <a:endParaRPr lang="en-US" sz="2400" noProof="0" dirty="0"/>
          </a:p>
        </p:txBody>
      </p:sp>
      <p:cxnSp>
        <p:nvCxnSpPr>
          <p:cNvPr id="33" name="Gerade Verbindung mit Pfeil 32">
            <a:extLst>
              <a:ext uri="{FF2B5EF4-FFF2-40B4-BE49-F238E27FC236}">
                <a16:creationId xmlns:a16="http://schemas.microsoft.com/office/drawing/2014/main" id="{3D019862-24B6-8C9F-D7D4-79CB860336E2}"/>
              </a:ext>
            </a:extLst>
          </p:cNvPr>
          <p:cNvCxnSpPr>
            <a:cxnSpLocks/>
            <a:stCxn id="32" idx="3"/>
            <a:endCxn id="36" idx="1"/>
          </p:cNvCxnSpPr>
          <p:nvPr/>
        </p:nvCxnSpPr>
        <p:spPr>
          <a:xfrm flipV="1">
            <a:off x="7181207" y="5583554"/>
            <a:ext cx="279478" cy="467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862790E-F068-B222-2FD9-0A0E910CA9EB}"/>
              </a:ext>
            </a:extLst>
          </p:cNvPr>
          <p:cNvCxnSpPr>
            <a:cxnSpLocks/>
            <a:stCxn id="32" idx="3"/>
            <a:endCxn id="37" idx="1"/>
          </p:cNvCxnSpPr>
          <p:nvPr/>
        </p:nvCxnSpPr>
        <p:spPr>
          <a:xfrm>
            <a:off x="7181207" y="6051256"/>
            <a:ext cx="269971" cy="345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499D6547-3A7D-770F-A1B0-DCAF98179B44}"/>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243938D2-9807-EC4D-B68C-FB7E41A9DC09}"/>
              </a:ext>
            </a:extLst>
          </p:cNvPr>
          <p:cNvCxnSpPr>
            <a:cxnSpLocks/>
            <a:stCxn id="10" idx="3"/>
            <a:endCxn id="31" idx="1"/>
          </p:cNvCxnSpPr>
          <p:nvPr/>
        </p:nvCxnSpPr>
        <p:spPr>
          <a:xfrm flipV="1">
            <a:off x="4152900" y="3466495"/>
            <a:ext cx="508306" cy="673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abgerundete Ecken 39">
            <a:extLst>
              <a:ext uri="{FF2B5EF4-FFF2-40B4-BE49-F238E27FC236}">
                <a16:creationId xmlns:a16="http://schemas.microsoft.com/office/drawing/2014/main" id="{47B9DD3A-A7BA-EC1D-BE52-211F194AC83F}"/>
              </a:ext>
            </a:extLst>
          </p:cNvPr>
          <p:cNvSpPr/>
          <p:nvPr/>
        </p:nvSpPr>
        <p:spPr>
          <a:xfrm>
            <a:off x="7460684" y="4420870"/>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Pulsed Plasma Thruster</a:t>
            </a:r>
            <a:endParaRPr lang="en-US" sz="2400" noProof="0" dirty="0"/>
          </a:p>
        </p:txBody>
      </p:sp>
      <p:cxnSp>
        <p:nvCxnSpPr>
          <p:cNvPr id="46" name="Gerade Verbindung mit Pfeil 45">
            <a:extLst>
              <a:ext uri="{FF2B5EF4-FFF2-40B4-BE49-F238E27FC236}">
                <a16:creationId xmlns:a16="http://schemas.microsoft.com/office/drawing/2014/main" id="{5A7F7398-95D9-0480-DC08-7F97551ABEEF}"/>
              </a:ext>
            </a:extLst>
          </p:cNvPr>
          <p:cNvCxnSpPr>
            <a:cxnSpLocks/>
            <a:stCxn id="32" idx="3"/>
            <a:endCxn id="40" idx="1"/>
          </p:cNvCxnSpPr>
          <p:nvPr/>
        </p:nvCxnSpPr>
        <p:spPr>
          <a:xfrm flipV="1">
            <a:off x="7181207" y="4770494"/>
            <a:ext cx="279477" cy="1280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abgerundete Ecken 27">
            <a:extLst>
              <a:ext uri="{FF2B5EF4-FFF2-40B4-BE49-F238E27FC236}">
                <a16:creationId xmlns:a16="http://schemas.microsoft.com/office/drawing/2014/main" id="{15D7B9F5-EC5A-4744-8257-E239FB93E75E}"/>
              </a:ext>
            </a:extLst>
          </p:cNvPr>
          <p:cNvSpPr/>
          <p:nvPr/>
        </p:nvSpPr>
        <p:spPr>
          <a:xfrm>
            <a:off x="4659274" y="1543067"/>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Electrothermal</a:t>
            </a:r>
          </a:p>
        </p:txBody>
      </p:sp>
      <p:sp>
        <p:nvSpPr>
          <p:cNvPr id="29" name="Rechteck: abgerundete Ecken 28">
            <a:extLst>
              <a:ext uri="{FF2B5EF4-FFF2-40B4-BE49-F238E27FC236}">
                <a16:creationId xmlns:a16="http://schemas.microsoft.com/office/drawing/2014/main" id="{CB74B9E3-5CE0-4AA6-9498-0C5B8734F360}"/>
              </a:ext>
            </a:extLst>
          </p:cNvPr>
          <p:cNvSpPr/>
          <p:nvPr/>
        </p:nvSpPr>
        <p:spPr>
          <a:xfrm>
            <a:off x="1778000" y="87325"/>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Therm</a:t>
            </a:r>
            <a:r>
              <a:rPr lang="en-US" sz="2400" noProof="0" dirty="0"/>
              <a:t>al Propulsion Systems</a:t>
            </a:r>
          </a:p>
        </p:txBody>
      </p:sp>
      <p:sp>
        <p:nvSpPr>
          <p:cNvPr id="35" name="Rechteck: abgerundete Ecken 34">
            <a:extLst>
              <a:ext uri="{FF2B5EF4-FFF2-40B4-BE49-F238E27FC236}">
                <a16:creationId xmlns:a16="http://schemas.microsoft.com/office/drawing/2014/main" id="{6953D1BE-17C2-4557-A5B9-4145DC67F7DC}"/>
              </a:ext>
            </a:extLst>
          </p:cNvPr>
          <p:cNvSpPr/>
          <p:nvPr/>
        </p:nvSpPr>
        <p:spPr>
          <a:xfrm>
            <a:off x="144080" y="1543067"/>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ResistojetThruster</a:t>
            </a:r>
            <a:endParaRPr lang="en-US" sz="2400" noProof="0" dirty="0"/>
          </a:p>
        </p:txBody>
      </p:sp>
      <p:sp>
        <p:nvSpPr>
          <p:cNvPr id="47" name="Rechteck: abgerundete Ecken 46">
            <a:extLst>
              <a:ext uri="{FF2B5EF4-FFF2-40B4-BE49-F238E27FC236}">
                <a16:creationId xmlns:a16="http://schemas.microsoft.com/office/drawing/2014/main" id="{7BE8D86A-3BB6-47E2-82CA-4494F6292C2F}"/>
              </a:ext>
            </a:extLst>
          </p:cNvPr>
          <p:cNvSpPr/>
          <p:nvPr/>
        </p:nvSpPr>
        <p:spPr>
          <a:xfrm>
            <a:off x="144080" y="2361716"/>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Arcjet</a:t>
            </a:r>
            <a:r>
              <a:rPr lang="en-US" sz="2400" dirty="0"/>
              <a:t> Thruster</a:t>
            </a:r>
            <a:endParaRPr lang="en-US" sz="2400" noProof="0" dirty="0"/>
          </a:p>
        </p:txBody>
      </p:sp>
      <p:cxnSp>
        <p:nvCxnSpPr>
          <p:cNvPr id="48" name="Gerade Verbindung mit Pfeil 47">
            <a:extLst>
              <a:ext uri="{FF2B5EF4-FFF2-40B4-BE49-F238E27FC236}">
                <a16:creationId xmlns:a16="http://schemas.microsoft.com/office/drawing/2014/main" id="{AC61FFD9-6C5B-4306-A93E-5FF07BA6DC4D}"/>
              </a:ext>
            </a:extLst>
          </p:cNvPr>
          <p:cNvCxnSpPr>
            <a:cxnSpLocks/>
            <a:stCxn id="10" idx="3"/>
            <a:endCxn id="28" idx="1"/>
          </p:cNvCxnSpPr>
          <p:nvPr/>
        </p:nvCxnSpPr>
        <p:spPr>
          <a:xfrm flipV="1">
            <a:off x="4152900" y="2098693"/>
            <a:ext cx="506374" cy="204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3F03C17-AB97-4BAD-974C-1BF528C5420E}"/>
              </a:ext>
            </a:extLst>
          </p:cNvPr>
          <p:cNvCxnSpPr>
            <a:cxnSpLocks/>
            <a:stCxn id="29" idx="3"/>
            <a:endCxn id="28" idx="1"/>
          </p:cNvCxnSpPr>
          <p:nvPr/>
        </p:nvCxnSpPr>
        <p:spPr>
          <a:xfrm>
            <a:off x="4152900" y="720738"/>
            <a:ext cx="506374" cy="13779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F4F4FA7E-6519-4845-8DC2-71875AFF6B5F}"/>
              </a:ext>
            </a:extLst>
          </p:cNvPr>
          <p:cNvCxnSpPr>
            <a:cxnSpLocks/>
            <a:stCxn id="28" idx="1"/>
            <a:endCxn id="35" idx="3"/>
          </p:cNvCxnSpPr>
          <p:nvPr/>
        </p:nvCxnSpPr>
        <p:spPr>
          <a:xfrm flipH="1" flipV="1">
            <a:off x="3744080" y="1892691"/>
            <a:ext cx="915194" cy="206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6799903C-C0D6-4A0A-88F4-EFD376FA939D}"/>
              </a:ext>
            </a:extLst>
          </p:cNvPr>
          <p:cNvCxnSpPr>
            <a:cxnSpLocks/>
            <a:stCxn id="28" idx="1"/>
            <a:endCxn id="47" idx="3"/>
          </p:cNvCxnSpPr>
          <p:nvPr/>
        </p:nvCxnSpPr>
        <p:spPr>
          <a:xfrm flipH="1">
            <a:off x="3744080" y="2098693"/>
            <a:ext cx="915194" cy="612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Ellipse 53">
            <a:extLst>
              <a:ext uri="{FF2B5EF4-FFF2-40B4-BE49-F238E27FC236}">
                <a16:creationId xmlns:a16="http://schemas.microsoft.com/office/drawing/2014/main" id="{CC67DB2A-C3F8-4A9F-8FE4-68277B0146CB}"/>
              </a:ext>
            </a:extLst>
          </p:cNvPr>
          <p:cNvSpPr/>
          <p:nvPr/>
        </p:nvSpPr>
        <p:spPr>
          <a:xfrm>
            <a:off x="144080" y="1225593"/>
            <a:ext cx="7035194" cy="2033127"/>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abgerundete Ecken 26">
            <a:extLst>
              <a:ext uri="{FF2B5EF4-FFF2-40B4-BE49-F238E27FC236}">
                <a16:creationId xmlns:a16="http://schemas.microsoft.com/office/drawing/2014/main" id="{2F854FC8-7D4F-4802-BE5B-BE6DA300519A}"/>
              </a:ext>
            </a:extLst>
          </p:cNvPr>
          <p:cNvSpPr/>
          <p:nvPr/>
        </p:nvSpPr>
        <p:spPr>
          <a:xfrm>
            <a:off x="7451177" y="3582366"/>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MPD Thruster</a:t>
            </a:r>
            <a:endParaRPr lang="en-US" sz="2400" noProof="0" dirty="0"/>
          </a:p>
        </p:txBody>
      </p:sp>
      <p:cxnSp>
        <p:nvCxnSpPr>
          <p:cNvPr id="34" name="Gerade Verbindung mit Pfeil 33">
            <a:extLst>
              <a:ext uri="{FF2B5EF4-FFF2-40B4-BE49-F238E27FC236}">
                <a16:creationId xmlns:a16="http://schemas.microsoft.com/office/drawing/2014/main" id="{5A7B06F3-A38E-4664-984B-500F14D3A54E}"/>
              </a:ext>
            </a:extLst>
          </p:cNvPr>
          <p:cNvCxnSpPr>
            <a:cxnSpLocks/>
            <a:stCxn id="32" idx="3"/>
            <a:endCxn id="27" idx="1"/>
          </p:cNvCxnSpPr>
          <p:nvPr/>
        </p:nvCxnSpPr>
        <p:spPr>
          <a:xfrm flipV="1">
            <a:off x="7181207" y="3931990"/>
            <a:ext cx="269970" cy="2119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19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Pulsed Plasma Thruster</a:t>
            </a:r>
          </a:p>
          <a:p>
            <a:pPr marL="630000" lvl="1" indent="-270000">
              <a:lnSpc>
                <a:spcPct val="100000"/>
              </a:lnSpc>
              <a:spcBef>
                <a:spcPts val="600"/>
              </a:spcBef>
              <a:buSzPct val="100000"/>
            </a:pPr>
            <a:r>
              <a:rPr lang="en-US" sz="2000" dirty="0"/>
              <a:t>A PPT is an electromagnetic thruster that utilizes a pulsed discharge to ionize a fraction of a solid propellant ablated into a plasma arc and electromagnetic effects in the pulse to accelerate the ions to high exit velocity</a:t>
            </a:r>
          </a:p>
          <a:p>
            <a:pPr marL="630000" lvl="1" indent="-270000">
              <a:lnSpc>
                <a:spcPct val="100000"/>
              </a:lnSpc>
              <a:spcBef>
                <a:spcPts val="600"/>
              </a:spcBef>
              <a:buSzPct val="100000"/>
            </a:pPr>
            <a:r>
              <a:rPr lang="en-US" sz="2000" dirty="0"/>
              <a:t>The pulse repetition rate is used to determine the thrust level</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84546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Pulsed Plasma Thruster</a:t>
            </a:r>
          </a:p>
          <a:p>
            <a:pPr marL="630000" lvl="1" indent="-270000">
              <a:lnSpc>
                <a:spcPct val="100000"/>
              </a:lnSpc>
              <a:spcBef>
                <a:spcPts val="600"/>
              </a:spcBef>
              <a:buSzPct val="100000"/>
            </a:pPr>
            <a:r>
              <a:rPr lang="en-US" sz="2000" dirty="0"/>
              <a:t>Application: several demonstrations also in orbit (e.g. PETRUS from TU Stuttgart) </a:t>
            </a:r>
          </a:p>
          <a:p>
            <a:pPr marL="630000" lvl="1" indent="-270000">
              <a:lnSpc>
                <a:spcPct val="100000"/>
              </a:lnSpc>
              <a:spcBef>
                <a:spcPts val="600"/>
              </a:spcBef>
              <a:buSzPct val="100000"/>
            </a:pPr>
            <a:r>
              <a:rPr lang="en-US" sz="2000" dirty="0"/>
              <a:t>Working fluid: plasma</a:t>
            </a:r>
          </a:p>
          <a:p>
            <a:pPr marL="630000" lvl="1" indent="-270000">
              <a:lnSpc>
                <a:spcPct val="100000"/>
              </a:lnSpc>
              <a:spcBef>
                <a:spcPts val="600"/>
              </a:spcBef>
              <a:buSzPct val="100000"/>
            </a:pPr>
            <a:r>
              <a:rPr lang="en-US" sz="2000" dirty="0"/>
              <a:t>Working fluid generation: pulsed arc discharge</a:t>
            </a:r>
          </a:p>
          <a:p>
            <a:pPr marL="630000" lvl="1" indent="-270000">
              <a:lnSpc>
                <a:spcPct val="100000"/>
              </a:lnSpc>
              <a:spcBef>
                <a:spcPts val="600"/>
              </a:spcBef>
              <a:buSzPct val="100000"/>
            </a:pPr>
            <a:r>
              <a:rPr lang="en-US" sz="2000" dirty="0"/>
              <a:t>Acceleration: electromagnetic / electrothermal, 1-3 kV  </a:t>
            </a:r>
          </a:p>
          <a:p>
            <a:pPr marL="630000" lvl="1" indent="-270000">
              <a:lnSpc>
                <a:spcPct val="100000"/>
              </a:lnSpc>
              <a:spcBef>
                <a:spcPts val="600"/>
              </a:spcBef>
              <a:buSzPct val="100000"/>
            </a:pPr>
            <a:r>
              <a:rPr lang="en-US" sz="2000" dirty="0"/>
              <a:t>Exhaust velocity (typical): 5-20 km/s</a:t>
            </a:r>
          </a:p>
          <a:p>
            <a:pPr marL="630000" lvl="1" indent="-270000">
              <a:lnSpc>
                <a:spcPct val="100000"/>
              </a:lnSpc>
              <a:spcBef>
                <a:spcPts val="600"/>
              </a:spcBef>
              <a:buSzPct val="100000"/>
            </a:pPr>
            <a:r>
              <a:rPr lang="en-US" sz="2000" dirty="0"/>
              <a:t>Power (typical): 10 W</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71592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Pulsed Plasma Thruster</a:t>
            </a:r>
          </a:p>
          <a:p>
            <a:pPr marL="630000" lvl="1" indent="-270000">
              <a:lnSpc>
                <a:spcPct val="100000"/>
              </a:lnSpc>
              <a:spcBef>
                <a:spcPts val="600"/>
              </a:spcBef>
              <a:buSzPct val="100000"/>
            </a:pPr>
            <a:r>
              <a:rPr lang="en-US" sz="2000" dirty="0"/>
              <a:t>PTs are very robust due to their inherently simple design (relative to other electric spacecraft propulsion techniques)</a:t>
            </a:r>
          </a:p>
          <a:p>
            <a:pPr marL="630000" lvl="1" indent="-270000">
              <a:lnSpc>
                <a:spcPct val="100000"/>
              </a:lnSpc>
              <a:spcBef>
                <a:spcPts val="600"/>
              </a:spcBef>
              <a:buSzPct val="100000"/>
            </a:pPr>
            <a:r>
              <a:rPr lang="en-US" sz="2000" dirty="0"/>
              <a:t>PPTs benefit from reduced fuel consumption compared to traditional chemical rockets as well as high specific impulse improving performance</a:t>
            </a:r>
          </a:p>
          <a:p>
            <a:pPr marL="630000" lvl="1" indent="-270000">
              <a:lnSpc>
                <a:spcPct val="100000"/>
              </a:lnSpc>
              <a:spcBef>
                <a:spcPts val="600"/>
              </a:spcBef>
              <a:buSzPct val="100000"/>
            </a:pPr>
            <a:r>
              <a:rPr lang="en-US" sz="2000" dirty="0"/>
              <a:t>But, due to energy losses caused by late time ablation and rapid conductive heat transfer from the propellant to the rest of the spacecraft, propulsive efficiency (kinetic energy of exhaust / total energy used) is very low compared to other forms of electric propulsion, at around just 10%</a:t>
            </a:r>
          </a:p>
          <a:p>
            <a:pPr marL="630000" lvl="1" indent="-270000">
              <a:lnSpc>
                <a:spcPct val="100000"/>
              </a:lnSpc>
              <a:spcBef>
                <a:spcPts val="600"/>
              </a:spcBef>
              <a:buSzPct val="100000"/>
            </a:pP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12142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Pulsed Plasma Thruster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57316B8F-F618-45CE-B249-311ECBD8A07D}"/>
              </a:ext>
            </a:extLst>
          </p:cNvPr>
          <p:cNvPicPr>
            <a:picLocks noChangeAspect="1"/>
          </p:cNvPicPr>
          <p:nvPr/>
        </p:nvPicPr>
        <p:blipFill>
          <a:blip r:embed="rId2"/>
          <a:stretch>
            <a:fillRect/>
          </a:stretch>
        </p:blipFill>
        <p:spPr>
          <a:xfrm>
            <a:off x="1499616" y="2872233"/>
            <a:ext cx="9192768" cy="3264408"/>
          </a:xfrm>
          <a:prstGeom prst="rect">
            <a:avLst/>
          </a:prstGeom>
        </p:spPr>
      </p:pic>
    </p:spTree>
    <p:extLst>
      <p:ext uri="{BB962C8B-B14F-4D97-AF65-F5344CB8AC3E}">
        <p14:creationId xmlns:p14="http://schemas.microsoft.com/office/powerpoint/2010/main" val="252992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C6BF-A9CC-164E-35BA-6F9718714AE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5AC0A36-8F5A-6346-0FAD-EC5337634790}"/>
              </a:ext>
            </a:extLst>
          </p:cNvPr>
          <p:cNvSpPr>
            <a:spLocks noGrp="1"/>
          </p:cNvSpPr>
          <p:nvPr>
            <p:ph idx="1"/>
          </p:nvPr>
        </p:nvSpPr>
        <p:spPr>
          <a:xfrm>
            <a:off x="1206500" y="1951929"/>
            <a:ext cx="10301817" cy="4515696"/>
          </a:xfrm>
        </p:spPr>
        <p:txBody>
          <a:bodyPr>
            <a:noAutofit/>
          </a:bodyPr>
          <a:lstStyle/>
          <a:p>
            <a:pPr marL="125730" indent="0">
              <a:buNone/>
            </a:pPr>
            <a:endParaRPr lang="en-US" sz="2400" dirty="0">
              <a:solidFill>
                <a:schemeClr val="tx1"/>
              </a:solidFill>
            </a:endParaRPr>
          </a:p>
          <a:p>
            <a:pPr marL="125730" indent="0">
              <a:buNone/>
            </a:pPr>
            <a:endParaRPr lang="de-DE" dirty="0"/>
          </a:p>
        </p:txBody>
      </p:sp>
      <p:sp>
        <p:nvSpPr>
          <p:cNvPr id="6" name="Espace réservé du numéro de diapositive 5">
            <a:extLst>
              <a:ext uri="{FF2B5EF4-FFF2-40B4-BE49-F238E27FC236}">
                <a16:creationId xmlns:a16="http://schemas.microsoft.com/office/drawing/2014/main" id="{6452DDF6-C0A3-774C-7388-28DB1C3BB10D}"/>
              </a:ext>
            </a:extLst>
          </p:cNvPr>
          <p:cNvSpPr>
            <a:spLocks noGrp="1"/>
          </p:cNvSpPr>
          <p:nvPr>
            <p:ph type="sldNum" sz="quarter" idx="12"/>
          </p:nvPr>
        </p:nvSpPr>
        <p:spPr/>
        <p:txBody>
          <a:bodyPr/>
          <a:lstStyle/>
          <a:p>
            <a:fld id="{E1E1CD7C-2161-7D43-862E-CE4C333CD873}" type="slidenum">
              <a:rPr lang="fr-FR" smtClean="0"/>
              <a:pPr/>
              <a:t>19</a:t>
            </a:fld>
            <a:endParaRPr lang="fr-FR" dirty="0"/>
          </a:p>
        </p:txBody>
      </p:sp>
      <p:sp>
        <p:nvSpPr>
          <p:cNvPr id="7" name="Google Shape;119;p5">
            <a:extLst>
              <a:ext uri="{FF2B5EF4-FFF2-40B4-BE49-F238E27FC236}">
                <a16:creationId xmlns:a16="http://schemas.microsoft.com/office/drawing/2014/main" id="{867E640A-5291-9326-FBA7-1609E7A70B25}"/>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9BF3FB50-FA11-D154-9E00-4EBBFDDB788D}"/>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hteck: abgerundete Ecken 9">
            <a:extLst>
              <a:ext uri="{FF2B5EF4-FFF2-40B4-BE49-F238E27FC236}">
                <a16:creationId xmlns:a16="http://schemas.microsoft.com/office/drawing/2014/main" id="{32EECB9A-0EA7-6D51-D5E5-9D28987E1AED}"/>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El</a:t>
            </a:r>
            <a:r>
              <a:rPr lang="en-US" sz="2400" noProof="0" dirty="0" err="1"/>
              <a:t>ectrical</a:t>
            </a:r>
            <a:r>
              <a:rPr lang="en-US" sz="2400" noProof="0" dirty="0"/>
              <a:t> Propulsion Systems</a:t>
            </a:r>
          </a:p>
        </p:txBody>
      </p:sp>
      <p:sp>
        <p:nvSpPr>
          <p:cNvPr id="31" name="Rechteck: abgerundete Ecken 30">
            <a:extLst>
              <a:ext uri="{FF2B5EF4-FFF2-40B4-BE49-F238E27FC236}">
                <a16:creationId xmlns:a16="http://schemas.microsoft.com/office/drawing/2014/main" id="{DE4BB4D8-76EC-4129-45B1-25DFA04165F9}"/>
              </a:ext>
            </a:extLst>
          </p:cNvPr>
          <p:cNvSpPr/>
          <p:nvPr/>
        </p:nvSpPr>
        <p:spPr>
          <a:xfrm>
            <a:off x="4661206" y="2910869"/>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Electrostatic</a:t>
            </a:r>
          </a:p>
        </p:txBody>
      </p:sp>
      <p:sp>
        <p:nvSpPr>
          <p:cNvPr id="32" name="Rechteck: abgerundete Ecken 31">
            <a:extLst>
              <a:ext uri="{FF2B5EF4-FFF2-40B4-BE49-F238E27FC236}">
                <a16:creationId xmlns:a16="http://schemas.microsoft.com/office/drawing/2014/main" id="{A7E7D173-6B8B-8A47-6E13-EAC704737D0B}"/>
              </a:ext>
            </a:extLst>
          </p:cNvPr>
          <p:cNvSpPr/>
          <p:nvPr/>
        </p:nvSpPr>
        <p:spPr>
          <a:xfrm>
            <a:off x="4661207" y="5495630"/>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Electromagnetic</a:t>
            </a:r>
          </a:p>
        </p:txBody>
      </p:sp>
      <p:sp>
        <p:nvSpPr>
          <p:cNvPr id="36" name="Rechteck: abgerundete Ecken 35">
            <a:extLst>
              <a:ext uri="{FF2B5EF4-FFF2-40B4-BE49-F238E27FC236}">
                <a16:creationId xmlns:a16="http://schemas.microsoft.com/office/drawing/2014/main" id="{E257DFAF-A032-7BC5-F02F-438042A9CBB9}"/>
              </a:ext>
            </a:extLst>
          </p:cNvPr>
          <p:cNvSpPr/>
          <p:nvPr/>
        </p:nvSpPr>
        <p:spPr>
          <a:xfrm>
            <a:off x="7460685" y="5233930"/>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Helicon Thruster</a:t>
            </a:r>
            <a:endParaRPr lang="en-US" sz="2400" noProof="0" dirty="0"/>
          </a:p>
        </p:txBody>
      </p:sp>
      <p:sp>
        <p:nvSpPr>
          <p:cNvPr id="37" name="Rechteck: abgerundete Ecken 36">
            <a:extLst>
              <a:ext uri="{FF2B5EF4-FFF2-40B4-BE49-F238E27FC236}">
                <a16:creationId xmlns:a16="http://schemas.microsoft.com/office/drawing/2014/main" id="{398C5904-5833-5C8A-7063-093D0A510013}"/>
              </a:ext>
            </a:extLst>
          </p:cNvPr>
          <p:cNvSpPr/>
          <p:nvPr/>
        </p:nvSpPr>
        <p:spPr>
          <a:xfrm>
            <a:off x="7451178" y="604699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Magnetic Nozzle </a:t>
            </a:r>
            <a:endParaRPr lang="en-US" sz="2400" noProof="0" dirty="0"/>
          </a:p>
        </p:txBody>
      </p:sp>
      <p:cxnSp>
        <p:nvCxnSpPr>
          <p:cNvPr id="33" name="Gerade Verbindung mit Pfeil 32">
            <a:extLst>
              <a:ext uri="{FF2B5EF4-FFF2-40B4-BE49-F238E27FC236}">
                <a16:creationId xmlns:a16="http://schemas.microsoft.com/office/drawing/2014/main" id="{3D019862-24B6-8C9F-D7D4-79CB860336E2}"/>
              </a:ext>
            </a:extLst>
          </p:cNvPr>
          <p:cNvCxnSpPr>
            <a:cxnSpLocks/>
            <a:stCxn id="32" idx="3"/>
            <a:endCxn id="36" idx="1"/>
          </p:cNvCxnSpPr>
          <p:nvPr/>
        </p:nvCxnSpPr>
        <p:spPr>
          <a:xfrm flipV="1">
            <a:off x="7181207" y="5583554"/>
            <a:ext cx="279478" cy="467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862790E-F068-B222-2FD9-0A0E910CA9EB}"/>
              </a:ext>
            </a:extLst>
          </p:cNvPr>
          <p:cNvCxnSpPr>
            <a:cxnSpLocks/>
            <a:stCxn id="32" idx="3"/>
            <a:endCxn id="37" idx="1"/>
          </p:cNvCxnSpPr>
          <p:nvPr/>
        </p:nvCxnSpPr>
        <p:spPr>
          <a:xfrm>
            <a:off x="7181207" y="6051256"/>
            <a:ext cx="269971" cy="345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499D6547-3A7D-770F-A1B0-DCAF98179B44}"/>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243938D2-9807-EC4D-B68C-FB7E41A9DC09}"/>
              </a:ext>
            </a:extLst>
          </p:cNvPr>
          <p:cNvCxnSpPr>
            <a:cxnSpLocks/>
            <a:stCxn id="10" idx="3"/>
            <a:endCxn id="31" idx="1"/>
          </p:cNvCxnSpPr>
          <p:nvPr/>
        </p:nvCxnSpPr>
        <p:spPr>
          <a:xfrm flipV="1">
            <a:off x="4152900" y="3466495"/>
            <a:ext cx="508306" cy="673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abgerundete Ecken 39">
            <a:extLst>
              <a:ext uri="{FF2B5EF4-FFF2-40B4-BE49-F238E27FC236}">
                <a16:creationId xmlns:a16="http://schemas.microsoft.com/office/drawing/2014/main" id="{47B9DD3A-A7BA-EC1D-BE52-211F194AC83F}"/>
              </a:ext>
            </a:extLst>
          </p:cNvPr>
          <p:cNvSpPr/>
          <p:nvPr/>
        </p:nvSpPr>
        <p:spPr>
          <a:xfrm>
            <a:off x="7460684" y="442087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Pulsed Plasma Thruster</a:t>
            </a:r>
            <a:endParaRPr lang="en-US" sz="2400" noProof="0" dirty="0"/>
          </a:p>
        </p:txBody>
      </p:sp>
      <p:cxnSp>
        <p:nvCxnSpPr>
          <p:cNvPr id="46" name="Gerade Verbindung mit Pfeil 45">
            <a:extLst>
              <a:ext uri="{FF2B5EF4-FFF2-40B4-BE49-F238E27FC236}">
                <a16:creationId xmlns:a16="http://schemas.microsoft.com/office/drawing/2014/main" id="{5A7F7398-95D9-0480-DC08-7F97551ABEEF}"/>
              </a:ext>
            </a:extLst>
          </p:cNvPr>
          <p:cNvCxnSpPr>
            <a:cxnSpLocks/>
            <a:stCxn id="32" idx="3"/>
            <a:endCxn id="40" idx="1"/>
          </p:cNvCxnSpPr>
          <p:nvPr/>
        </p:nvCxnSpPr>
        <p:spPr>
          <a:xfrm flipV="1">
            <a:off x="7181207" y="4770494"/>
            <a:ext cx="279477" cy="1280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abgerundete Ecken 27">
            <a:extLst>
              <a:ext uri="{FF2B5EF4-FFF2-40B4-BE49-F238E27FC236}">
                <a16:creationId xmlns:a16="http://schemas.microsoft.com/office/drawing/2014/main" id="{15D7B9F5-EC5A-4744-8257-E239FB93E75E}"/>
              </a:ext>
            </a:extLst>
          </p:cNvPr>
          <p:cNvSpPr/>
          <p:nvPr/>
        </p:nvSpPr>
        <p:spPr>
          <a:xfrm>
            <a:off x="4659274" y="1543067"/>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Electrothermal</a:t>
            </a:r>
          </a:p>
        </p:txBody>
      </p:sp>
      <p:sp>
        <p:nvSpPr>
          <p:cNvPr id="29" name="Rechteck: abgerundete Ecken 28">
            <a:extLst>
              <a:ext uri="{FF2B5EF4-FFF2-40B4-BE49-F238E27FC236}">
                <a16:creationId xmlns:a16="http://schemas.microsoft.com/office/drawing/2014/main" id="{CB74B9E3-5CE0-4AA6-9498-0C5B8734F360}"/>
              </a:ext>
            </a:extLst>
          </p:cNvPr>
          <p:cNvSpPr/>
          <p:nvPr/>
        </p:nvSpPr>
        <p:spPr>
          <a:xfrm>
            <a:off x="1778000" y="87325"/>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Therm</a:t>
            </a:r>
            <a:r>
              <a:rPr lang="en-US" sz="2400" noProof="0" dirty="0"/>
              <a:t>al Propulsion Systems</a:t>
            </a:r>
          </a:p>
        </p:txBody>
      </p:sp>
      <p:sp>
        <p:nvSpPr>
          <p:cNvPr id="35" name="Rechteck: abgerundete Ecken 34">
            <a:extLst>
              <a:ext uri="{FF2B5EF4-FFF2-40B4-BE49-F238E27FC236}">
                <a16:creationId xmlns:a16="http://schemas.microsoft.com/office/drawing/2014/main" id="{6953D1BE-17C2-4557-A5B9-4145DC67F7DC}"/>
              </a:ext>
            </a:extLst>
          </p:cNvPr>
          <p:cNvSpPr/>
          <p:nvPr/>
        </p:nvSpPr>
        <p:spPr>
          <a:xfrm>
            <a:off x="144080" y="1543067"/>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ResistojetThruster</a:t>
            </a:r>
            <a:endParaRPr lang="en-US" sz="2400" noProof="0" dirty="0"/>
          </a:p>
        </p:txBody>
      </p:sp>
      <p:sp>
        <p:nvSpPr>
          <p:cNvPr id="47" name="Rechteck: abgerundete Ecken 46">
            <a:extLst>
              <a:ext uri="{FF2B5EF4-FFF2-40B4-BE49-F238E27FC236}">
                <a16:creationId xmlns:a16="http://schemas.microsoft.com/office/drawing/2014/main" id="{7BE8D86A-3BB6-47E2-82CA-4494F6292C2F}"/>
              </a:ext>
            </a:extLst>
          </p:cNvPr>
          <p:cNvSpPr/>
          <p:nvPr/>
        </p:nvSpPr>
        <p:spPr>
          <a:xfrm>
            <a:off x="144080" y="2361716"/>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Arcjet</a:t>
            </a:r>
            <a:r>
              <a:rPr lang="en-US" sz="2400" dirty="0"/>
              <a:t> Thruster</a:t>
            </a:r>
            <a:endParaRPr lang="en-US" sz="2400" noProof="0" dirty="0"/>
          </a:p>
        </p:txBody>
      </p:sp>
      <p:cxnSp>
        <p:nvCxnSpPr>
          <p:cNvPr id="48" name="Gerade Verbindung mit Pfeil 47">
            <a:extLst>
              <a:ext uri="{FF2B5EF4-FFF2-40B4-BE49-F238E27FC236}">
                <a16:creationId xmlns:a16="http://schemas.microsoft.com/office/drawing/2014/main" id="{AC61FFD9-6C5B-4306-A93E-5FF07BA6DC4D}"/>
              </a:ext>
            </a:extLst>
          </p:cNvPr>
          <p:cNvCxnSpPr>
            <a:cxnSpLocks/>
            <a:stCxn id="10" idx="3"/>
            <a:endCxn id="28" idx="1"/>
          </p:cNvCxnSpPr>
          <p:nvPr/>
        </p:nvCxnSpPr>
        <p:spPr>
          <a:xfrm flipV="1">
            <a:off x="4152900" y="2098693"/>
            <a:ext cx="506374" cy="204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3F03C17-AB97-4BAD-974C-1BF528C5420E}"/>
              </a:ext>
            </a:extLst>
          </p:cNvPr>
          <p:cNvCxnSpPr>
            <a:cxnSpLocks/>
            <a:stCxn id="29" idx="3"/>
            <a:endCxn id="28" idx="1"/>
          </p:cNvCxnSpPr>
          <p:nvPr/>
        </p:nvCxnSpPr>
        <p:spPr>
          <a:xfrm>
            <a:off x="4152900" y="720738"/>
            <a:ext cx="506374" cy="13779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F4F4FA7E-6519-4845-8DC2-71875AFF6B5F}"/>
              </a:ext>
            </a:extLst>
          </p:cNvPr>
          <p:cNvCxnSpPr>
            <a:cxnSpLocks/>
            <a:stCxn id="28" idx="1"/>
            <a:endCxn id="35" idx="3"/>
          </p:cNvCxnSpPr>
          <p:nvPr/>
        </p:nvCxnSpPr>
        <p:spPr>
          <a:xfrm flipH="1" flipV="1">
            <a:off x="3744080" y="1892691"/>
            <a:ext cx="915194" cy="206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6799903C-C0D6-4A0A-88F4-EFD376FA939D}"/>
              </a:ext>
            </a:extLst>
          </p:cNvPr>
          <p:cNvCxnSpPr>
            <a:cxnSpLocks/>
            <a:stCxn id="28" idx="1"/>
            <a:endCxn id="47" idx="3"/>
          </p:cNvCxnSpPr>
          <p:nvPr/>
        </p:nvCxnSpPr>
        <p:spPr>
          <a:xfrm flipH="1">
            <a:off x="3744080" y="2098693"/>
            <a:ext cx="915194" cy="612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Ellipse 53">
            <a:extLst>
              <a:ext uri="{FF2B5EF4-FFF2-40B4-BE49-F238E27FC236}">
                <a16:creationId xmlns:a16="http://schemas.microsoft.com/office/drawing/2014/main" id="{CC67DB2A-C3F8-4A9F-8FE4-68277B0146CB}"/>
              </a:ext>
            </a:extLst>
          </p:cNvPr>
          <p:cNvSpPr/>
          <p:nvPr/>
        </p:nvSpPr>
        <p:spPr>
          <a:xfrm>
            <a:off x="144080" y="1225593"/>
            <a:ext cx="7035194" cy="2033127"/>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abgerundete Ecken 26">
            <a:extLst>
              <a:ext uri="{FF2B5EF4-FFF2-40B4-BE49-F238E27FC236}">
                <a16:creationId xmlns:a16="http://schemas.microsoft.com/office/drawing/2014/main" id="{2F854FC8-7D4F-4802-BE5B-BE6DA300519A}"/>
              </a:ext>
            </a:extLst>
          </p:cNvPr>
          <p:cNvSpPr/>
          <p:nvPr/>
        </p:nvSpPr>
        <p:spPr>
          <a:xfrm>
            <a:off x="7451177" y="3582366"/>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MPD Thruster</a:t>
            </a:r>
            <a:endParaRPr lang="en-US" sz="2400" noProof="0" dirty="0"/>
          </a:p>
        </p:txBody>
      </p:sp>
      <p:cxnSp>
        <p:nvCxnSpPr>
          <p:cNvPr id="34" name="Gerade Verbindung mit Pfeil 33">
            <a:extLst>
              <a:ext uri="{FF2B5EF4-FFF2-40B4-BE49-F238E27FC236}">
                <a16:creationId xmlns:a16="http://schemas.microsoft.com/office/drawing/2014/main" id="{5A7B06F3-A38E-4664-984B-500F14D3A54E}"/>
              </a:ext>
            </a:extLst>
          </p:cNvPr>
          <p:cNvCxnSpPr>
            <a:cxnSpLocks/>
            <a:stCxn id="32" idx="3"/>
            <a:endCxn id="27" idx="1"/>
          </p:cNvCxnSpPr>
          <p:nvPr/>
        </p:nvCxnSpPr>
        <p:spPr>
          <a:xfrm flipV="1">
            <a:off x="7181207" y="3931990"/>
            <a:ext cx="269970" cy="2119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94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8A9D141-69FE-47B3-B711-5F3861921A93}"/>
              </a:ext>
            </a:extLst>
          </p:cNvPr>
          <p:cNvPicPr>
            <a:picLocks noChangeAspect="1"/>
          </p:cNvPicPr>
          <p:nvPr/>
        </p:nvPicPr>
        <p:blipFill>
          <a:blip r:embed="rId2"/>
          <a:stretch>
            <a:fillRect/>
          </a:stretch>
        </p:blipFill>
        <p:spPr>
          <a:xfrm>
            <a:off x="1206501" y="-12921"/>
            <a:ext cx="4856155" cy="6889509"/>
          </a:xfrm>
          <a:prstGeom prst="rect">
            <a:avLst/>
          </a:prstGeom>
        </p:spPr>
      </p:pic>
      <p:sp>
        <p:nvSpPr>
          <p:cNvPr id="2" name="Title 1">
            <a:extLst>
              <a:ext uri="{FF2B5EF4-FFF2-40B4-BE49-F238E27FC236}">
                <a16:creationId xmlns:a16="http://schemas.microsoft.com/office/drawing/2014/main" id="{4337F1AB-8F06-4DFE-A73A-556DB6555115}"/>
              </a:ext>
            </a:extLst>
          </p:cNvPr>
          <p:cNvSpPr>
            <a:spLocks noGrp="1"/>
          </p:cNvSpPr>
          <p:nvPr>
            <p:ph type="title"/>
          </p:nvPr>
        </p:nvSpPr>
        <p:spPr/>
        <p:txBody>
          <a:bodyPr/>
          <a:lstStyle/>
          <a:p>
            <a:r>
              <a:rPr lang="en-US" dirty="0"/>
              <a:t>Lecture # 7</a:t>
            </a:r>
            <a:br>
              <a:rPr lang="en-US" dirty="0"/>
            </a:br>
            <a:r>
              <a:rPr lang="en-US" dirty="0"/>
              <a:t>Electrical Propulsion Systems</a:t>
            </a:r>
          </a:p>
        </p:txBody>
      </p:sp>
      <p:sp>
        <p:nvSpPr>
          <p:cNvPr id="3" name="Text Placeholder 2">
            <a:extLst>
              <a:ext uri="{FF2B5EF4-FFF2-40B4-BE49-F238E27FC236}">
                <a16:creationId xmlns:a16="http://schemas.microsoft.com/office/drawing/2014/main" id="{1EFB4A26-1E15-421F-909D-81D6FA4DF496}"/>
              </a:ext>
            </a:extLst>
          </p:cNvPr>
          <p:cNvSpPr>
            <a:spLocks noGrp="1"/>
          </p:cNvSpPr>
          <p:nvPr>
            <p:ph type="body" idx="1"/>
          </p:nvPr>
        </p:nvSpPr>
        <p:spPr/>
        <p:txBody>
          <a:bodyPr/>
          <a:lstStyle/>
          <a:p>
            <a:r>
              <a:rPr lang="en-US" dirty="0"/>
              <a:t>	Brief overview on all space propulsion systems</a:t>
            </a:r>
          </a:p>
        </p:txBody>
      </p:sp>
      <p:sp>
        <p:nvSpPr>
          <p:cNvPr id="6" name="Bildplatzhalter 5">
            <a:extLst>
              <a:ext uri="{FF2B5EF4-FFF2-40B4-BE49-F238E27FC236}">
                <a16:creationId xmlns:a16="http://schemas.microsoft.com/office/drawing/2014/main" id="{633BE907-CF77-4C0F-AB59-D399595E4CA5}"/>
              </a:ext>
            </a:extLst>
          </p:cNvPr>
          <p:cNvSpPr>
            <a:spLocks noGrp="1"/>
          </p:cNvSpPr>
          <p:nvPr>
            <p:ph type="pic" idx="2"/>
          </p:nvPr>
        </p:nvSpPr>
        <p:spPr>
          <a:xfrm>
            <a:off x="1164297" y="0"/>
            <a:ext cx="4922845" cy="6858000"/>
          </a:xfrm>
        </p:spPr>
        <p:txBody>
          <a:bodyPr/>
          <a:lstStyle/>
          <a:p>
            <a:endParaRPr lang="de-DE"/>
          </a:p>
        </p:txBody>
      </p:sp>
      <p:pic>
        <p:nvPicPr>
          <p:cNvPr id="7" name="object 30">
            <a:extLst>
              <a:ext uri="{FF2B5EF4-FFF2-40B4-BE49-F238E27FC236}">
                <a16:creationId xmlns:a16="http://schemas.microsoft.com/office/drawing/2014/main" id="{82978AC8-5734-4642-A450-496126214816}"/>
              </a:ext>
            </a:extLst>
          </p:cNvPr>
          <p:cNvPicPr/>
          <p:nvPr/>
        </p:nvPicPr>
        <p:blipFill>
          <a:blip r:embed="rId3" cstate="print"/>
          <a:stretch>
            <a:fillRect/>
          </a:stretch>
        </p:blipFill>
        <p:spPr>
          <a:xfrm>
            <a:off x="1164297" y="-9294"/>
            <a:ext cx="4898359" cy="6876588"/>
          </a:xfrm>
          <a:prstGeom prst="rect">
            <a:avLst/>
          </a:prstGeom>
        </p:spPr>
      </p:pic>
    </p:spTree>
    <p:extLst>
      <p:ext uri="{BB962C8B-B14F-4D97-AF65-F5344CB8AC3E}">
        <p14:creationId xmlns:p14="http://schemas.microsoft.com/office/powerpoint/2010/main" val="177004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Helicon Thruster</a:t>
            </a:r>
          </a:p>
          <a:p>
            <a:pPr marL="630000" lvl="1" indent="-270000">
              <a:lnSpc>
                <a:spcPct val="100000"/>
              </a:lnSpc>
              <a:spcBef>
                <a:spcPts val="600"/>
              </a:spcBef>
              <a:buSzPct val="100000"/>
            </a:pPr>
            <a:r>
              <a:rPr lang="en-US" sz="2000" dirty="0"/>
              <a:t>Wait for special lecture…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00303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C6BF-A9CC-164E-35BA-6F9718714AE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5AC0A36-8F5A-6346-0FAD-EC5337634790}"/>
              </a:ext>
            </a:extLst>
          </p:cNvPr>
          <p:cNvSpPr>
            <a:spLocks noGrp="1"/>
          </p:cNvSpPr>
          <p:nvPr>
            <p:ph idx="1"/>
          </p:nvPr>
        </p:nvSpPr>
        <p:spPr>
          <a:xfrm>
            <a:off x="1206500" y="1951929"/>
            <a:ext cx="10301817" cy="4515696"/>
          </a:xfrm>
        </p:spPr>
        <p:txBody>
          <a:bodyPr>
            <a:noAutofit/>
          </a:bodyPr>
          <a:lstStyle/>
          <a:p>
            <a:pPr marL="125730" indent="0">
              <a:buNone/>
            </a:pPr>
            <a:endParaRPr lang="en-US" sz="2400" dirty="0">
              <a:solidFill>
                <a:schemeClr val="tx1"/>
              </a:solidFill>
            </a:endParaRPr>
          </a:p>
          <a:p>
            <a:pPr marL="125730" indent="0">
              <a:buNone/>
            </a:pPr>
            <a:endParaRPr lang="de-DE" dirty="0"/>
          </a:p>
        </p:txBody>
      </p:sp>
      <p:sp>
        <p:nvSpPr>
          <p:cNvPr id="6" name="Espace réservé du numéro de diapositive 5">
            <a:extLst>
              <a:ext uri="{FF2B5EF4-FFF2-40B4-BE49-F238E27FC236}">
                <a16:creationId xmlns:a16="http://schemas.microsoft.com/office/drawing/2014/main" id="{6452DDF6-C0A3-774C-7388-28DB1C3BB10D}"/>
              </a:ext>
            </a:extLst>
          </p:cNvPr>
          <p:cNvSpPr>
            <a:spLocks noGrp="1"/>
          </p:cNvSpPr>
          <p:nvPr>
            <p:ph type="sldNum" sz="quarter" idx="12"/>
          </p:nvPr>
        </p:nvSpPr>
        <p:spPr/>
        <p:txBody>
          <a:bodyPr/>
          <a:lstStyle/>
          <a:p>
            <a:fld id="{E1E1CD7C-2161-7D43-862E-CE4C333CD873}" type="slidenum">
              <a:rPr lang="fr-FR" smtClean="0"/>
              <a:pPr/>
              <a:t>21</a:t>
            </a:fld>
            <a:endParaRPr lang="fr-FR" dirty="0"/>
          </a:p>
        </p:txBody>
      </p:sp>
      <p:sp>
        <p:nvSpPr>
          <p:cNvPr id="7" name="Google Shape;119;p5">
            <a:extLst>
              <a:ext uri="{FF2B5EF4-FFF2-40B4-BE49-F238E27FC236}">
                <a16:creationId xmlns:a16="http://schemas.microsoft.com/office/drawing/2014/main" id="{867E640A-5291-9326-FBA7-1609E7A70B25}"/>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9BF3FB50-FA11-D154-9E00-4EBBFDDB788D}"/>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hteck: abgerundete Ecken 9">
            <a:extLst>
              <a:ext uri="{FF2B5EF4-FFF2-40B4-BE49-F238E27FC236}">
                <a16:creationId xmlns:a16="http://schemas.microsoft.com/office/drawing/2014/main" id="{32EECB9A-0EA7-6D51-D5E5-9D28987E1AED}"/>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El</a:t>
            </a:r>
            <a:r>
              <a:rPr lang="en-US" sz="2400" noProof="0" dirty="0" err="1"/>
              <a:t>ectrical</a:t>
            </a:r>
            <a:r>
              <a:rPr lang="en-US" sz="2400" noProof="0" dirty="0"/>
              <a:t> Propulsion Systems</a:t>
            </a:r>
          </a:p>
        </p:txBody>
      </p:sp>
      <p:sp>
        <p:nvSpPr>
          <p:cNvPr id="31" name="Rechteck: abgerundete Ecken 30">
            <a:extLst>
              <a:ext uri="{FF2B5EF4-FFF2-40B4-BE49-F238E27FC236}">
                <a16:creationId xmlns:a16="http://schemas.microsoft.com/office/drawing/2014/main" id="{DE4BB4D8-76EC-4129-45B1-25DFA04165F9}"/>
              </a:ext>
            </a:extLst>
          </p:cNvPr>
          <p:cNvSpPr/>
          <p:nvPr/>
        </p:nvSpPr>
        <p:spPr>
          <a:xfrm>
            <a:off x="4661206" y="2910869"/>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Electrostatic</a:t>
            </a:r>
          </a:p>
        </p:txBody>
      </p:sp>
      <p:sp>
        <p:nvSpPr>
          <p:cNvPr id="32" name="Rechteck: abgerundete Ecken 31">
            <a:extLst>
              <a:ext uri="{FF2B5EF4-FFF2-40B4-BE49-F238E27FC236}">
                <a16:creationId xmlns:a16="http://schemas.microsoft.com/office/drawing/2014/main" id="{A7E7D173-6B8B-8A47-6E13-EAC704737D0B}"/>
              </a:ext>
            </a:extLst>
          </p:cNvPr>
          <p:cNvSpPr/>
          <p:nvPr/>
        </p:nvSpPr>
        <p:spPr>
          <a:xfrm>
            <a:off x="4661207" y="5495630"/>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Electromagnetic</a:t>
            </a:r>
          </a:p>
        </p:txBody>
      </p:sp>
      <p:sp>
        <p:nvSpPr>
          <p:cNvPr id="36" name="Rechteck: abgerundete Ecken 35">
            <a:extLst>
              <a:ext uri="{FF2B5EF4-FFF2-40B4-BE49-F238E27FC236}">
                <a16:creationId xmlns:a16="http://schemas.microsoft.com/office/drawing/2014/main" id="{E257DFAF-A032-7BC5-F02F-438042A9CBB9}"/>
              </a:ext>
            </a:extLst>
          </p:cNvPr>
          <p:cNvSpPr/>
          <p:nvPr/>
        </p:nvSpPr>
        <p:spPr>
          <a:xfrm>
            <a:off x="7460685" y="523393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Helicon Thruster</a:t>
            </a:r>
            <a:endParaRPr lang="en-US" sz="2400" noProof="0" dirty="0"/>
          </a:p>
        </p:txBody>
      </p:sp>
      <p:sp>
        <p:nvSpPr>
          <p:cNvPr id="37" name="Rechteck: abgerundete Ecken 36">
            <a:extLst>
              <a:ext uri="{FF2B5EF4-FFF2-40B4-BE49-F238E27FC236}">
                <a16:creationId xmlns:a16="http://schemas.microsoft.com/office/drawing/2014/main" id="{398C5904-5833-5C8A-7063-093D0A510013}"/>
              </a:ext>
            </a:extLst>
          </p:cNvPr>
          <p:cNvSpPr/>
          <p:nvPr/>
        </p:nvSpPr>
        <p:spPr>
          <a:xfrm>
            <a:off x="7451178" y="6046990"/>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Magnetic Nozzle </a:t>
            </a:r>
            <a:endParaRPr lang="en-US" sz="2400" noProof="0" dirty="0"/>
          </a:p>
        </p:txBody>
      </p:sp>
      <p:cxnSp>
        <p:nvCxnSpPr>
          <p:cNvPr id="33" name="Gerade Verbindung mit Pfeil 32">
            <a:extLst>
              <a:ext uri="{FF2B5EF4-FFF2-40B4-BE49-F238E27FC236}">
                <a16:creationId xmlns:a16="http://schemas.microsoft.com/office/drawing/2014/main" id="{3D019862-24B6-8C9F-D7D4-79CB860336E2}"/>
              </a:ext>
            </a:extLst>
          </p:cNvPr>
          <p:cNvCxnSpPr>
            <a:cxnSpLocks/>
            <a:stCxn id="32" idx="3"/>
            <a:endCxn id="36" idx="1"/>
          </p:cNvCxnSpPr>
          <p:nvPr/>
        </p:nvCxnSpPr>
        <p:spPr>
          <a:xfrm flipV="1">
            <a:off x="7181207" y="5583554"/>
            <a:ext cx="279478" cy="467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862790E-F068-B222-2FD9-0A0E910CA9EB}"/>
              </a:ext>
            </a:extLst>
          </p:cNvPr>
          <p:cNvCxnSpPr>
            <a:cxnSpLocks/>
            <a:stCxn id="32" idx="3"/>
            <a:endCxn id="37" idx="1"/>
          </p:cNvCxnSpPr>
          <p:nvPr/>
        </p:nvCxnSpPr>
        <p:spPr>
          <a:xfrm>
            <a:off x="7181207" y="6051256"/>
            <a:ext cx="269971" cy="345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499D6547-3A7D-770F-A1B0-DCAF98179B44}"/>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243938D2-9807-EC4D-B68C-FB7E41A9DC09}"/>
              </a:ext>
            </a:extLst>
          </p:cNvPr>
          <p:cNvCxnSpPr>
            <a:cxnSpLocks/>
            <a:stCxn id="10" idx="3"/>
            <a:endCxn id="31" idx="1"/>
          </p:cNvCxnSpPr>
          <p:nvPr/>
        </p:nvCxnSpPr>
        <p:spPr>
          <a:xfrm flipV="1">
            <a:off x="4152900" y="3466495"/>
            <a:ext cx="508306" cy="673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abgerundete Ecken 39">
            <a:extLst>
              <a:ext uri="{FF2B5EF4-FFF2-40B4-BE49-F238E27FC236}">
                <a16:creationId xmlns:a16="http://schemas.microsoft.com/office/drawing/2014/main" id="{47B9DD3A-A7BA-EC1D-BE52-211F194AC83F}"/>
              </a:ext>
            </a:extLst>
          </p:cNvPr>
          <p:cNvSpPr/>
          <p:nvPr/>
        </p:nvSpPr>
        <p:spPr>
          <a:xfrm>
            <a:off x="7460684" y="442087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Pulsed Plasma Thruster</a:t>
            </a:r>
            <a:endParaRPr lang="en-US" sz="2400" noProof="0" dirty="0"/>
          </a:p>
        </p:txBody>
      </p:sp>
      <p:cxnSp>
        <p:nvCxnSpPr>
          <p:cNvPr id="46" name="Gerade Verbindung mit Pfeil 45">
            <a:extLst>
              <a:ext uri="{FF2B5EF4-FFF2-40B4-BE49-F238E27FC236}">
                <a16:creationId xmlns:a16="http://schemas.microsoft.com/office/drawing/2014/main" id="{5A7F7398-95D9-0480-DC08-7F97551ABEEF}"/>
              </a:ext>
            </a:extLst>
          </p:cNvPr>
          <p:cNvCxnSpPr>
            <a:cxnSpLocks/>
            <a:stCxn id="32" idx="3"/>
            <a:endCxn id="40" idx="1"/>
          </p:cNvCxnSpPr>
          <p:nvPr/>
        </p:nvCxnSpPr>
        <p:spPr>
          <a:xfrm flipV="1">
            <a:off x="7181207" y="4770494"/>
            <a:ext cx="279477" cy="1280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abgerundete Ecken 27">
            <a:extLst>
              <a:ext uri="{FF2B5EF4-FFF2-40B4-BE49-F238E27FC236}">
                <a16:creationId xmlns:a16="http://schemas.microsoft.com/office/drawing/2014/main" id="{15D7B9F5-EC5A-4744-8257-E239FB93E75E}"/>
              </a:ext>
            </a:extLst>
          </p:cNvPr>
          <p:cNvSpPr/>
          <p:nvPr/>
        </p:nvSpPr>
        <p:spPr>
          <a:xfrm>
            <a:off x="4659274" y="1543067"/>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Electrothermal</a:t>
            </a:r>
          </a:p>
        </p:txBody>
      </p:sp>
      <p:sp>
        <p:nvSpPr>
          <p:cNvPr id="29" name="Rechteck: abgerundete Ecken 28">
            <a:extLst>
              <a:ext uri="{FF2B5EF4-FFF2-40B4-BE49-F238E27FC236}">
                <a16:creationId xmlns:a16="http://schemas.microsoft.com/office/drawing/2014/main" id="{CB74B9E3-5CE0-4AA6-9498-0C5B8734F360}"/>
              </a:ext>
            </a:extLst>
          </p:cNvPr>
          <p:cNvSpPr/>
          <p:nvPr/>
        </p:nvSpPr>
        <p:spPr>
          <a:xfrm>
            <a:off x="1778000" y="87325"/>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Therm</a:t>
            </a:r>
            <a:r>
              <a:rPr lang="en-US" sz="2400" noProof="0" dirty="0"/>
              <a:t>al Propulsion Systems</a:t>
            </a:r>
          </a:p>
        </p:txBody>
      </p:sp>
      <p:sp>
        <p:nvSpPr>
          <p:cNvPr id="35" name="Rechteck: abgerundete Ecken 34">
            <a:extLst>
              <a:ext uri="{FF2B5EF4-FFF2-40B4-BE49-F238E27FC236}">
                <a16:creationId xmlns:a16="http://schemas.microsoft.com/office/drawing/2014/main" id="{6953D1BE-17C2-4557-A5B9-4145DC67F7DC}"/>
              </a:ext>
            </a:extLst>
          </p:cNvPr>
          <p:cNvSpPr/>
          <p:nvPr/>
        </p:nvSpPr>
        <p:spPr>
          <a:xfrm>
            <a:off x="144080" y="1543067"/>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ResistojetThruster</a:t>
            </a:r>
            <a:endParaRPr lang="en-US" sz="2400" noProof="0" dirty="0"/>
          </a:p>
        </p:txBody>
      </p:sp>
      <p:sp>
        <p:nvSpPr>
          <p:cNvPr id="47" name="Rechteck: abgerundete Ecken 46">
            <a:extLst>
              <a:ext uri="{FF2B5EF4-FFF2-40B4-BE49-F238E27FC236}">
                <a16:creationId xmlns:a16="http://schemas.microsoft.com/office/drawing/2014/main" id="{7BE8D86A-3BB6-47E2-82CA-4494F6292C2F}"/>
              </a:ext>
            </a:extLst>
          </p:cNvPr>
          <p:cNvSpPr/>
          <p:nvPr/>
        </p:nvSpPr>
        <p:spPr>
          <a:xfrm>
            <a:off x="144080" y="2361716"/>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Arcjet</a:t>
            </a:r>
            <a:r>
              <a:rPr lang="en-US" sz="2400" dirty="0"/>
              <a:t> Thruster</a:t>
            </a:r>
            <a:endParaRPr lang="en-US" sz="2400" noProof="0" dirty="0"/>
          </a:p>
        </p:txBody>
      </p:sp>
      <p:cxnSp>
        <p:nvCxnSpPr>
          <p:cNvPr id="48" name="Gerade Verbindung mit Pfeil 47">
            <a:extLst>
              <a:ext uri="{FF2B5EF4-FFF2-40B4-BE49-F238E27FC236}">
                <a16:creationId xmlns:a16="http://schemas.microsoft.com/office/drawing/2014/main" id="{AC61FFD9-6C5B-4306-A93E-5FF07BA6DC4D}"/>
              </a:ext>
            </a:extLst>
          </p:cNvPr>
          <p:cNvCxnSpPr>
            <a:cxnSpLocks/>
            <a:stCxn id="10" idx="3"/>
            <a:endCxn id="28" idx="1"/>
          </p:cNvCxnSpPr>
          <p:nvPr/>
        </p:nvCxnSpPr>
        <p:spPr>
          <a:xfrm flipV="1">
            <a:off x="4152900" y="2098693"/>
            <a:ext cx="506374" cy="204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3F03C17-AB97-4BAD-974C-1BF528C5420E}"/>
              </a:ext>
            </a:extLst>
          </p:cNvPr>
          <p:cNvCxnSpPr>
            <a:cxnSpLocks/>
            <a:stCxn id="29" idx="3"/>
            <a:endCxn id="28" idx="1"/>
          </p:cNvCxnSpPr>
          <p:nvPr/>
        </p:nvCxnSpPr>
        <p:spPr>
          <a:xfrm>
            <a:off x="4152900" y="720738"/>
            <a:ext cx="506374" cy="13779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F4F4FA7E-6519-4845-8DC2-71875AFF6B5F}"/>
              </a:ext>
            </a:extLst>
          </p:cNvPr>
          <p:cNvCxnSpPr>
            <a:cxnSpLocks/>
            <a:stCxn id="28" idx="1"/>
            <a:endCxn id="35" idx="3"/>
          </p:cNvCxnSpPr>
          <p:nvPr/>
        </p:nvCxnSpPr>
        <p:spPr>
          <a:xfrm flipH="1" flipV="1">
            <a:off x="3744080" y="1892691"/>
            <a:ext cx="915194" cy="206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6799903C-C0D6-4A0A-88F4-EFD376FA939D}"/>
              </a:ext>
            </a:extLst>
          </p:cNvPr>
          <p:cNvCxnSpPr>
            <a:cxnSpLocks/>
            <a:stCxn id="28" idx="1"/>
            <a:endCxn id="47" idx="3"/>
          </p:cNvCxnSpPr>
          <p:nvPr/>
        </p:nvCxnSpPr>
        <p:spPr>
          <a:xfrm flipH="1">
            <a:off x="3744080" y="2098693"/>
            <a:ext cx="915194" cy="612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Ellipse 53">
            <a:extLst>
              <a:ext uri="{FF2B5EF4-FFF2-40B4-BE49-F238E27FC236}">
                <a16:creationId xmlns:a16="http://schemas.microsoft.com/office/drawing/2014/main" id="{CC67DB2A-C3F8-4A9F-8FE4-68277B0146CB}"/>
              </a:ext>
            </a:extLst>
          </p:cNvPr>
          <p:cNvSpPr/>
          <p:nvPr/>
        </p:nvSpPr>
        <p:spPr>
          <a:xfrm>
            <a:off x="144080" y="1225593"/>
            <a:ext cx="7035194" cy="2033127"/>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abgerundete Ecken 26">
            <a:extLst>
              <a:ext uri="{FF2B5EF4-FFF2-40B4-BE49-F238E27FC236}">
                <a16:creationId xmlns:a16="http://schemas.microsoft.com/office/drawing/2014/main" id="{2F854FC8-7D4F-4802-BE5B-BE6DA300519A}"/>
              </a:ext>
            </a:extLst>
          </p:cNvPr>
          <p:cNvSpPr/>
          <p:nvPr/>
        </p:nvSpPr>
        <p:spPr>
          <a:xfrm>
            <a:off x="7451177" y="3582366"/>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MPD Thruster</a:t>
            </a:r>
            <a:endParaRPr lang="en-US" sz="2400" noProof="0" dirty="0"/>
          </a:p>
        </p:txBody>
      </p:sp>
      <p:cxnSp>
        <p:nvCxnSpPr>
          <p:cNvPr id="34" name="Gerade Verbindung mit Pfeil 33">
            <a:extLst>
              <a:ext uri="{FF2B5EF4-FFF2-40B4-BE49-F238E27FC236}">
                <a16:creationId xmlns:a16="http://schemas.microsoft.com/office/drawing/2014/main" id="{5A7B06F3-A38E-4664-984B-500F14D3A54E}"/>
              </a:ext>
            </a:extLst>
          </p:cNvPr>
          <p:cNvCxnSpPr>
            <a:cxnSpLocks/>
            <a:stCxn id="32" idx="3"/>
            <a:endCxn id="27" idx="1"/>
          </p:cNvCxnSpPr>
          <p:nvPr/>
        </p:nvCxnSpPr>
        <p:spPr>
          <a:xfrm flipV="1">
            <a:off x="7181207" y="3931990"/>
            <a:ext cx="269970" cy="2119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65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Magnetic Nozzle Thruster</a:t>
            </a:r>
          </a:p>
          <a:p>
            <a:pPr marL="630000" lvl="1" indent="-270000">
              <a:lnSpc>
                <a:spcPct val="100000"/>
              </a:lnSpc>
              <a:spcBef>
                <a:spcPts val="600"/>
              </a:spcBef>
              <a:buSzPct val="100000"/>
            </a:pPr>
            <a:r>
              <a:rPr lang="en-US" sz="2000" dirty="0"/>
              <a:t>A magnetic nozzle is a convergent-divergent magnetic field that guides, expands and accelerates a plasma jet into vacuum</a:t>
            </a:r>
          </a:p>
          <a:p>
            <a:pPr marL="630000" lvl="1" indent="-270000">
              <a:lnSpc>
                <a:spcPct val="100000"/>
              </a:lnSpc>
              <a:spcBef>
                <a:spcPts val="600"/>
              </a:spcBef>
              <a:buSzPct val="100000"/>
            </a:pPr>
            <a:r>
              <a:rPr lang="en-US" sz="2000" dirty="0"/>
              <a:t>The magnetic field in a magnetic nozzle plays a similar role to the convergent-divergent solid walls in a Laval nozzle, wherein a hot neutral gas is expanded first sub sonically and then supersonically to increase the thrust</a:t>
            </a:r>
          </a:p>
          <a:p>
            <a:pPr marL="630000" lvl="1" indent="-270000">
              <a:lnSpc>
                <a:spcPct val="100000"/>
              </a:lnSpc>
              <a:spcBef>
                <a:spcPts val="600"/>
              </a:spcBef>
              <a:buSzPct val="100000"/>
            </a:pPr>
            <a:r>
              <a:rPr lang="en-US" sz="2000" dirty="0"/>
              <a:t>A magnetic nozzle converts the internal energy of the plasma into directed kinetic energy due to interaction of the applied magnetic field with the electric charges</a:t>
            </a:r>
            <a:r>
              <a:rPr lang="en-US" sz="2000" dirty="0">
                <a:hlinkClick r:id="rId2" tooltip="Electric charges">
                  <a:extLst>
                    <a:ext uri="{A12FA001-AC4F-418D-AE19-62706E023703}">
                      <ahyp:hlinkClr xmlns:ahyp="http://schemas.microsoft.com/office/drawing/2018/hyperlinkcolor" val="tx"/>
                    </a:ext>
                  </a:extLst>
                </a:hlinkClick>
              </a:rPr>
              <a:t> </a:t>
            </a:r>
            <a:endParaRPr lang="en-US" sz="2000" dirty="0"/>
          </a:p>
          <a:p>
            <a:pPr marL="630000" lvl="1" indent="-270000">
              <a:lnSpc>
                <a:spcPct val="100000"/>
              </a:lnSpc>
              <a:spcBef>
                <a:spcPts val="600"/>
              </a:spcBef>
              <a:buSzPct val="100000"/>
            </a:pPr>
            <a:r>
              <a:rPr lang="en-US" sz="2000" dirty="0"/>
              <a:t>The main advantage of a magnetic nozzle over a solid one is that it can operate contactless, i.e. avoiding the material contact with the hot plasma</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13275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Magnetic Nozzle Thruster</a:t>
            </a:r>
          </a:p>
          <a:p>
            <a:pPr marL="630000" lvl="1" indent="-270000">
              <a:lnSpc>
                <a:spcPct val="100000"/>
              </a:lnSpc>
              <a:spcBef>
                <a:spcPts val="600"/>
              </a:spcBef>
              <a:buSzPct val="100000"/>
            </a:pPr>
            <a:r>
              <a:rPr lang="en-US" sz="2000" dirty="0"/>
              <a:t>Additional advantages include the capability of modifying the strength and geometry of the applied magnetic field in-flight, allowing the nozzle to adapt to different propulsive requirements and space missions</a:t>
            </a:r>
          </a:p>
          <a:p>
            <a:pPr marL="630000" lvl="1" indent="-270000">
              <a:lnSpc>
                <a:spcPct val="100000"/>
              </a:lnSpc>
              <a:spcBef>
                <a:spcPts val="600"/>
              </a:spcBef>
              <a:buSzPct val="100000"/>
            </a:pPr>
            <a:r>
              <a:rPr lang="en-US" sz="2000" dirty="0"/>
              <a:t>Magnetic nozzles are the fundamental acceleration stage of several next-generation plasma thrusters like the Helicon plasma thruster, the VASIMR </a:t>
            </a:r>
            <a:r>
              <a:rPr lang="de-DE" sz="2000" dirty="0"/>
              <a:t>Variable </a:t>
            </a:r>
            <a:r>
              <a:rPr lang="de-DE" sz="2000" dirty="0" err="1"/>
              <a:t>Specific</a:t>
            </a:r>
            <a:r>
              <a:rPr lang="de-DE" sz="2000" dirty="0"/>
              <a:t> Impulse </a:t>
            </a:r>
            <a:r>
              <a:rPr lang="de-DE" sz="2000" dirty="0" err="1"/>
              <a:t>Magnetoplasma</a:t>
            </a:r>
            <a:r>
              <a:rPr lang="de-DE" sz="2000" dirty="0"/>
              <a:t> Rocket</a:t>
            </a:r>
            <a:r>
              <a:rPr lang="en-US" sz="2000" dirty="0"/>
              <a:t> and the applied-field </a:t>
            </a:r>
            <a:r>
              <a:rPr lang="en-US" sz="2000" dirty="0" err="1"/>
              <a:t>magnetoplasma</a:t>
            </a:r>
            <a:r>
              <a:rPr lang="en-US" sz="2000" dirty="0"/>
              <a:t>-dynamic thruster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41412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Magnetic Nozzle Thruster</a:t>
            </a:r>
          </a:p>
          <a:p>
            <a:pPr marL="630000" lvl="1" indent="-270000">
              <a:lnSpc>
                <a:spcPct val="100000"/>
              </a:lnSpc>
              <a:spcBef>
                <a:spcPts val="600"/>
              </a:spcBef>
              <a:buSzPct val="100000"/>
            </a:pPr>
            <a:r>
              <a:rPr lang="en-US" sz="2000" dirty="0"/>
              <a:t>The performance of a magnetic nozzle, in terms of its specific impulse, generated thrust and overall efficiency depends on the plasma thruster to which it is connected</a:t>
            </a:r>
          </a:p>
          <a:p>
            <a:pPr marL="630000" lvl="1" indent="-270000">
              <a:lnSpc>
                <a:spcPct val="100000"/>
              </a:lnSpc>
              <a:spcBef>
                <a:spcPts val="600"/>
              </a:spcBef>
              <a:buSzPct val="100000"/>
            </a:pPr>
            <a:r>
              <a:rPr lang="en-US" sz="2000" dirty="0"/>
              <a:t>The magnetic nozzle should be regarded as a thrust augmentation device, whose role is to convert plasma thermal energy into directed kinetic energy</a:t>
            </a:r>
          </a:p>
          <a:p>
            <a:pPr marL="630000" lvl="1" indent="-270000">
              <a:lnSpc>
                <a:spcPct val="100000"/>
              </a:lnSpc>
              <a:spcBef>
                <a:spcPts val="600"/>
              </a:spcBef>
              <a:buSzPct val="100000"/>
            </a:pPr>
            <a:r>
              <a:rPr lang="en-US" sz="2000" dirty="0"/>
              <a:t>Therefore, thrust and specific impulse are strongly dependent on the electron temperature of the plasma inside the plasma source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33204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a:t>Magnetic Nozzle Thruster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object 3">
            <a:extLst>
              <a:ext uri="{FF2B5EF4-FFF2-40B4-BE49-F238E27FC236}">
                <a16:creationId xmlns:a16="http://schemas.microsoft.com/office/drawing/2014/main" id="{357A55B7-BF94-4E00-ABE6-47C3DF4F845D}"/>
              </a:ext>
            </a:extLst>
          </p:cNvPr>
          <p:cNvPicPr/>
          <p:nvPr/>
        </p:nvPicPr>
        <p:blipFill>
          <a:blip r:embed="rId2" cstate="print"/>
          <a:stretch>
            <a:fillRect/>
          </a:stretch>
        </p:blipFill>
        <p:spPr>
          <a:xfrm>
            <a:off x="3129958" y="2746450"/>
            <a:ext cx="5695175" cy="3854163"/>
          </a:xfrm>
          <a:prstGeom prst="rect">
            <a:avLst/>
          </a:prstGeom>
        </p:spPr>
      </p:pic>
    </p:spTree>
    <p:extLst>
      <p:ext uri="{BB962C8B-B14F-4D97-AF65-F5344CB8AC3E}">
        <p14:creationId xmlns:p14="http://schemas.microsoft.com/office/powerpoint/2010/main" val="378066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F1AB-8F06-4DFE-A73A-556DB6555115}"/>
              </a:ext>
            </a:extLst>
          </p:cNvPr>
          <p:cNvSpPr>
            <a:spLocks noGrp="1"/>
          </p:cNvSpPr>
          <p:nvPr>
            <p:ph type="title"/>
          </p:nvPr>
        </p:nvSpPr>
        <p:spPr/>
        <p:txBody>
          <a:bodyPr>
            <a:noAutofit/>
          </a:bodyPr>
          <a:lstStyle/>
          <a:p>
            <a:r>
              <a:rPr lang="en-US" dirty="0"/>
              <a:t>Non-material Ejection Propulsion Systems</a:t>
            </a:r>
          </a:p>
        </p:txBody>
      </p:sp>
      <p:sp>
        <p:nvSpPr>
          <p:cNvPr id="3" name="Text Placeholder 2">
            <a:extLst>
              <a:ext uri="{FF2B5EF4-FFF2-40B4-BE49-F238E27FC236}">
                <a16:creationId xmlns:a16="http://schemas.microsoft.com/office/drawing/2014/main" id="{1EFB4A26-1E15-421F-909D-81D6FA4DF496}"/>
              </a:ext>
            </a:extLst>
          </p:cNvPr>
          <p:cNvSpPr>
            <a:spLocks noGrp="1"/>
          </p:cNvSpPr>
          <p:nvPr>
            <p:ph type="body" idx="1"/>
          </p:nvPr>
        </p:nvSpPr>
        <p:spPr/>
        <p:txBody>
          <a:bodyPr/>
          <a:lstStyle/>
          <a:p>
            <a:r>
              <a:rPr lang="en-US" dirty="0"/>
              <a:t>	Brief overview on non-material ejection space propulsion systems</a:t>
            </a:r>
          </a:p>
        </p:txBody>
      </p:sp>
      <p:pic>
        <p:nvPicPr>
          <p:cNvPr id="6" name="Grafik 5">
            <a:extLst>
              <a:ext uri="{FF2B5EF4-FFF2-40B4-BE49-F238E27FC236}">
                <a16:creationId xmlns:a16="http://schemas.microsoft.com/office/drawing/2014/main" id="{5279EFFF-597A-4A9B-94C6-D787C92A7A2E}"/>
              </a:ext>
            </a:extLst>
          </p:cNvPr>
          <p:cNvPicPr>
            <a:picLocks noChangeAspect="1"/>
          </p:cNvPicPr>
          <p:nvPr/>
        </p:nvPicPr>
        <p:blipFill>
          <a:blip r:embed="rId2"/>
          <a:stretch>
            <a:fillRect/>
          </a:stretch>
        </p:blipFill>
        <p:spPr>
          <a:xfrm>
            <a:off x="1850833" y="0"/>
            <a:ext cx="4223133" cy="6854941"/>
          </a:xfrm>
          <a:prstGeom prst="rect">
            <a:avLst/>
          </a:prstGeom>
        </p:spPr>
      </p:pic>
    </p:spTree>
    <p:extLst>
      <p:ext uri="{BB962C8B-B14F-4D97-AF65-F5344CB8AC3E}">
        <p14:creationId xmlns:p14="http://schemas.microsoft.com/office/powerpoint/2010/main" val="272027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indent="0">
              <a:lnSpc>
                <a:spcPct val="100000"/>
              </a:lnSpc>
              <a:spcBef>
                <a:spcPts val="600"/>
              </a:spcBef>
              <a:buNone/>
            </a:pPr>
            <a:r>
              <a:rPr lang="en-US" sz="2400" dirty="0">
                <a:solidFill>
                  <a:schemeClr val="tx1"/>
                </a:solidFill>
              </a:rPr>
              <a:t>Non-material </a:t>
            </a:r>
            <a:r>
              <a:rPr lang="en-US" dirty="0">
                <a:solidFill>
                  <a:schemeClr val="tx1"/>
                </a:solidFill>
              </a:rPr>
              <a:t>Ejection </a:t>
            </a:r>
            <a:r>
              <a:rPr lang="en-US" sz="2400" dirty="0">
                <a:solidFill>
                  <a:schemeClr val="tx1"/>
                </a:solidFill>
              </a:rPr>
              <a:t>Propulsion Systems: </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1778000" y="3314700"/>
            <a:ext cx="2374900" cy="165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Space Propulsion</a:t>
            </a:r>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5418550" y="2886072"/>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Material Ejection</a:t>
            </a:r>
          </a:p>
        </p:txBody>
      </p:sp>
      <p:sp>
        <p:nvSpPr>
          <p:cNvPr id="9" name="Rechteck: abgerundete Ecken 8">
            <a:extLst>
              <a:ext uri="{FF2B5EF4-FFF2-40B4-BE49-F238E27FC236}">
                <a16:creationId xmlns:a16="http://schemas.microsoft.com/office/drawing/2014/main" id="{0764C937-638A-ADE9-9A5F-40D2F41AE75B}"/>
              </a:ext>
            </a:extLst>
          </p:cNvPr>
          <p:cNvSpPr/>
          <p:nvPr/>
        </p:nvSpPr>
        <p:spPr>
          <a:xfrm>
            <a:off x="5418550" y="4921197"/>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Non-Material Ejection</a:t>
            </a:r>
          </a:p>
        </p:txBody>
      </p:sp>
      <p:cxnSp>
        <p:nvCxnSpPr>
          <p:cNvPr id="11" name="Gerade Verbindung mit Pfeil 10">
            <a:extLst>
              <a:ext uri="{FF2B5EF4-FFF2-40B4-BE49-F238E27FC236}">
                <a16:creationId xmlns:a16="http://schemas.microsoft.com/office/drawing/2014/main" id="{9F42BB73-D21D-B97D-023F-EAC215BAE41C}"/>
              </a:ext>
            </a:extLst>
          </p:cNvPr>
          <p:cNvCxnSpPr>
            <a:cxnSpLocks/>
            <a:stCxn id="4" idx="3"/>
            <a:endCxn id="5" idx="1"/>
          </p:cNvCxnSpPr>
          <p:nvPr/>
        </p:nvCxnSpPr>
        <p:spPr>
          <a:xfrm flipV="1">
            <a:off x="4152900" y="3441698"/>
            <a:ext cx="1265650" cy="698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21E1B55-7A00-5E08-9C55-B3735BBE9F4F}"/>
              </a:ext>
            </a:extLst>
          </p:cNvPr>
          <p:cNvCxnSpPr>
            <a:cxnSpLocks/>
            <a:stCxn id="4" idx="3"/>
            <a:endCxn id="9" idx="1"/>
          </p:cNvCxnSpPr>
          <p:nvPr/>
        </p:nvCxnSpPr>
        <p:spPr>
          <a:xfrm>
            <a:off x="4152900" y="4140200"/>
            <a:ext cx="1265650" cy="1336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abgerundete Ecken 9">
            <a:extLst>
              <a:ext uri="{FF2B5EF4-FFF2-40B4-BE49-F238E27FC236}">
                <a16:creationId xmlns:a16="http://schemas.microsoft.com/office/drawing/2014/main" id="{2689D211-0BC2-E3B5-7D07-AAEF015727A6}"/>
              </a:ext>
            </a:extLst>
          </p:cNvPr>
          <p:cNvSpPr/>
          <p:nvPr/>
        </p:nvSpPr>
        <p:spPr>
          <a:xfrm>
            <a:off x="9059100" y="2681286"/>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sp>
        <p:nvSpPr>
          <p:cNvPr id="13" name="Rechteck: abgerundete Ecken 12">
            <a:extLst>
              <a:ext uri="{FF2B5EF4-FFF2-40B4-BE49-F238E27FC236}">
                <a16:creationId xmlns:a16="http://schemas.microsoft.com/office/drawing/2014/main" id="{2F0409FA-7A87-F2C6-0F7B-818E594303F7}"/>
              </a:ext>
            </a:extLst>
          </p:cNvPr>
          <p:cNvSpPr/>
          <p:nvPr/>
        </p:nvSpPr>
        <p:spPr>
          <a:xfrm>
            <a:off x="9059100" y="4099561"/>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Chemical Propulsion Systems</a:t>
            </a:r>
          </a:p>
        </p:txBody>
      </p:sp>
      <p:sp>
        <p:nvSpPr>
          <p:cNvPr id="14" name="Rechteck: abgerundete Ecken 13">
            <a:extLst>
              <a:ext uri="{FF2B5EF4-FFF2-40B4-BE49-F238E27FC236}">
                <a16:creationId xmlns:a16="http://schemas.microsoft.com/office/drawing/2014/main" id="{3043741B-67B7-9BE5-D021-FC57AE2E946B}"/>
              </a:ext>
            </a:extLst>
          </p:cNvPr>
          <p:cNvSpPr/>
          <p:nvPr/>
        </p:nvSpPr>
        <p:spPr>
          <a:xfrm>
            <a:off x="9059100" y="5517836"/>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Electrical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5" idx="3"/>
            <a:endCxn id="10" idx="1"/>
          </p:cNvCxnSpPr>
          <p:nvPr/>
        </p:nvCxnSpPr>
        <p:spPr>
          <a:xfrm flipV="1">
            <a:off x="7793450" y="3314699"/>
            <a:ext cx="1265650" cy="126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D2DE15D-1ECF-42F0-9621-BC5649AC0218}"/>
              </a:ext>
            </a:extLst>
          </p:cNvPr>
          <p:cNvCxnSpPr>
            <a:cxnSpLocks/>
            <a:stCxn id="5" idx="3"/>
            <a:endCxn id="13" idx="1"/>
          </p:cNvCxnSpPr>
          <p:nvPr/>
        </p:nvCxnSpPr>
        <p:spPr>
          <a:xfrm>
            <a:off x="7793450" y="3441698"/>
            <a:ext cx="1265650" cy="12912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5" idx="3"/>
            <a:endCxn id="14" idx="1"/>
          </p:cNvCxnSpPr>
          <p:nvPr/>
        </p:nvCxnSpPr>
        <p:spPr>
          <a:xfrm>
            <a:off x="7793450" y="3441698"/>
            <a:ext cx="1265650" cy="27095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70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endParaRPr lang="en-US" sz="2000" dirty="0"/>
          </a:p>
          <a:p>
            <a:pPr marL="360000" lvl="1" indent="-270000">
              <a:lnSpc>
                <a:spcPct val="100000"/>
              </a:lnSpc>
              <a:spcBef>
                <a:spcPts val="600"/>
              </a:spcBef>
              <a:buSzPct val="100000"/>
              <a:buFont typeface="Noto Sans Symbols"/>
              <a:buChar char="▪"/>
            </a:pPr>
            <a:r>
              <a:rPr lang="en-US" sz="2200" dirty="0"/>
              <a:t>Classical space propulsion systems are today limited as delta v is linked to propellant mass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086884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indent="0">
              <a:lnSpc>
                <a:spcPct val="100000"/>
              </a:lnSpc>
              <a:spcBef>
                <a:spcPts val="600"/>
              </a:spcBef>
              <a:buNone/>
            </a:pPr>
            <a:r>
              <a:rPr lang="en-US" sz="2400" dirty="0">
                <a:solidFill>
                  <a:schemeClr val="tx1"/>
                </a:solidFill>
              </a:rPr>
              <a:t>Non-material </a:t>
            </a:r>
            <a:r>
              <a:rPr lang="en-US" dirty="0">
                <a:solidFill>
                  <a:schemeClr val="tx1"/>
                </a:solidFill>
              </a:rPr>
              <a:t>Ejection </a:t>
            </a:r>
            <a:r>
              <a:rPr lang="en-US" sz="2400" dirty="0">
                <a:solidFill>
                  <a:schemeClr val="tx1"/>
                </a:solidFill>
              </a:rPr>
              <a:t>Propulsion Systems: </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1778000" y="3314700"/>
            <a:ext cx="2374900" cy="165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Space Propulsion</a:t>
            </a:r>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5418550" y="2886072"/>
            <a:ext cx="2374900" cy="1111252"/>
          </a:xfrm>
          <a:prstGeom prst="roundRect">
            <a:avLst/>
          </a:prstGeom>
          <a:solidFill>
            <a:schemeClr val="accent2">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Material Ejection</a:t>
            </a:r>
          </a:p>
        </p:txBody>
      </p:sp>
      <p:sp>
        <p:nvSpPr>
          <p:cNvPr id="9" name="Rechteck: abgerundete Ecken 8">
            <a:extLst>
              <a:ext uri="{FF2B5EF4-FFF2-40B4-BE49-F238E27FC236}">
                <a16:creationId xmlns:a16="http://schemas.microsoft.com/office/drawing/2014/main" id="{0764C937-638A-ADE9-9A5F-40D2F41AE75B}"/>
              </a:ext>
            </a:extLst>
          </p:cNvPr>
          <p:cNvSpPr/>
          <p:nvPr/>
        </p:nvSpPr>
        <p:spPr>
          <a:xfrm>
            <a:off x="5418550" y="4921197"/>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Non-Material Ejection</a:t>
            </a:r>
          </a:p>
        </p:txBody>
      </p:sp>
      <p:cxnSp>
        <p:nvCxnSpPr>
          <p:cNvPr id="11" name="Gerade Verbindung mit Pfeil 10">
            <a:extLst>
              <a:ext uri="{FF2B5EF4-FFF2-40B4-BE49-F238E27FC236}">
                <a16:creationId xmlns:a16="http://schemas.microsoft.com/office/drawing/2014/main" id="{9F42BB73-D21D-B97D-023F-EAC215BAE41C}"/>
              </a:ext>
            </a:extLst>
          </p:cNvPr>
          <p:cNvCxnSpPr>
            <a:cxnSpLocks/>
            <a:stCxn id="4" idx="3"/>
            <a:endCxn id="5" idx="1"/>
          </p:cNvCxnSpPr>
          <p:nvPr/>
        </p:nvCxnSpPr>
        <p:spPr>
          <a:xfrm flipV="1">
            <a:off x="4152900" y="3441698"/>
            <a:ext cx="1265650" cy="698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21E1B55-7A00-5E08-9C55-B3735BBE9F4F}"/>
              </a:ext>
            </a:extLst>
          </p:cNvPr>
          <p:cNvCxnSpPr>
            <a:cxnSpLocks/>
            <a:stCxn id="4" idx="3"/>
            <a:endCxn id="9" idx="1"/>
          </p:cNvCxnSpPr>
          <p:nvPr/>
        </p:nvCxnSpPr>
        <p:spPr>
          <a:xfrm>
            <a:off x="4152900" y="4140200"/>
            <a:ext cx="1265650" cy="1336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9" idx="3"/>
            <a:endCxn id="15" idx="1"/>
          </p:cNvCxnSpPr>
          <p:nvPr/>
        </p:nvCxnSpPr>
        <p:spPr>
          <a:xfrm>
            <a:off x="7793450" y="5476823"/>
            <a:ext cx="1265650" cy="8831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abgerundete Ecken 12">
            <a:extLst>
              <a:ext uri="{FF2B5EF4-FFF2-40B4-BE49-F238E27FC236}">
                <a16:creationId xmlns:a16="http://schemas.microsoft.com/office/drawing/2014/main" id="{3FFDF1DB-2234-4131-BD7B-1D3F09E697A5}"/>
              </a:ext>
            </a:extLst>
          </p:cNvPr>
          <p:cNvSpPr/>
          <p:nvPr/>
        </p:nvSpPr>
        <p:spPr>
          <a:xfrm>
            <a:off x="9059100" y="4316998"/>
            <a:ext cx="2374900" cy="69840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Catapult launch</a:t>
            </a:r>
          </a:p>
        </p:txBody>
      </p:sp>
      <p:sp>
        <p:nvSpPr>
          <p:cNvPr id="14" name="Rechteck: abgerundete Ecken 13">
            <a:extLst>
              <a:ext uri="{FF2B5EF4-FFF2-40B4-BE49-F238E27FC236}">
                <a16:creationId xmlns:a16="http://schemas.microsoft.com/office/drawing/2014/main" id="{2EF0C417-11F6-455B-BF44-34590E47F0A8}"/>
              </a:ext>
            </a:extLst>
          </p:cNvPr>
          <p:cNvSpPr/>
          <p:nvPr/>
        </p:nvSpPr>
        <p:spPr>
          <a:xfrm>
            <a:off x="9059100" y="3477421"/>
            <a:ext cx="2374900" cy="69840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Solar Sail</a:t>
            </a:r>
          </a:p>
        </p:txBody>
      </p:sp>
      <p:sp>
        <p:nvSpPr>
          <p:cNvPr id="15" name="Rechteck: abgerundete Ecken 14">
            <a:extLst>
              <a:ext uri="{FF2B5EF4-FFF2-40B4-BE49-F238E27FC236}">
                <a16:creationId xmlns:a16="http://schemas.microsoft.com/office/drawing/2014/main" id="{E1E6201D-4241-4529-A82C-A1F048929265}"/>
              </a:ext>
            </a:extLst>
          </p:cNvPr>
          <p:cNvSpPr/>
          <p:nvPr/>
        </p:nvSpPr>
        <p:spPr>
          <a:xfrm>
            <a:off x="9059100" y="6010731"/>
            <a:ext cx="2374900" cy="69840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Beam power</a:t>
            </a:r>
          </a:p>
        </p:txBody>
      </p:sp>
      <p:sp>
        <p:nvSpPr>
          <p:cNvPr id="16" name="Rechteck: abgerundete Ecken 15">
            <a:extLst>
              <a:ext uri="{FF2B5EF4-FFF2-40B4-BE49-F238E27FC236}">
                <a16:creationId xmlns:a16="http://schemas.microsoft.com/office/drawing/2014/main" id="{ABB2C069-A36D-462E-83F8-7C5B92119228}"/>
              </a:ext>
            </a:extLst>
          </p:cNvPr>
          <p:cNvSpPr/>
          <p:nvPr/>
        </p:nvSpPr>
        <p:spPr>
          <a:xfrm>
            <a:off x="9059100" y="5171154"/>
            <a:ext cx="2374900" cy="69840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Tether</a:t>
            </a:r>
          </a:p>
        </p:txBody>
      </p:sp>
      <p:cxnSp>
        <p:nvCxnSpPr>
          <p:cNvPr id="18" name="Gerade Verbindung mit Pfeil 17">
            <a:extLst>
              <a:ext uri="{FF2B5EF4-FFF2-40B4-BE49-F238E27FC236}">
                <a16:creationId xmlns:a16="http://schemas.microsoft.com/office/drawing/2014/main" id="{67275482-F02E-4503-AAEB-FB3266D3AB0A}"/>
              </a:ext>
            </a:extLst>
          </p:cNvPr>
          <p:cNvCxnSpPr>
            <a:cxnSpLocks/>
            <a:stCxn id="9" idx="3"/>
            <a:endCxn id="16" idx="1"/>
          </p:cNvCxnSpPr>
          <p:nvPr/>
        </p:nvCxnSpPr>
        <p:spPr>
          <a:xfrm>
            <a:off x="7793450" y="5476823"/>
            <a:ext cx="1265650" cy="435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D89B688E-84CF-45F8-AE2A-BBB0D2B62A16}"/>
              </a:ext>
            </a:extLst>
          </p:cNvPr>
          <p:cNvCxnSpPr>
            <a:cxnSpLocks/>
            <a:stCxn id="9" idx="3"/>
            <a:endCxn id="13" idx="1"/>
          </p:cNvCxnSpPr>
          <p:nvPr/>
        </p:nvCxnSpPr>
        <p:spPr>
          <a:xfrm flipV="1">
            <a:off x="7793450" y="4666198"/>
            <a:ext cx="1265650" cy="810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529AE184-9BF6-4BB6-8C67-0C14911CD28C}"/>
              </a:ext>
            </a:extLst>
          </p:cNvPr>
          <p:cNvCxnSpPr>
            <a:cxnSpLocks/>
            <a:stCxn id="9" idx="3"/>
            <a:endCxn id="14" idx="1"/>
          </p:cNvCxnSpPr>
          <p:nvPr/>
        </p:nvCxnSpPr>
        <p:spPr>
          <a:xfrm flipV="1">
            <a:off x="7793450" y="3826621"/>
            <a:ext cx="1265650" cy="16502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9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object 3">
            <a:extLst>
              <a:ext uri="{FF2B5EF4-FFF2-40B4-BE49-F238E27FC236}">
                <a16:creationId xmlns:a16="http://schemas.microsoft.com/office/drawing/2014/main" id="{3B85D73D-90F4-4801-9EE9-9A41B590EE4B}"/>
              </a:ext>
            </a:extLst>
          </p:cNvPr>
          <p:cNvPicPr/>
          <p:nvPr/>
        </p:nvPicPr>
        <p:blipFill>
          <a:blip r:embed="rId2" cstate="print"/>
          <a:stretch>
            <a:fillRect/>
          </a:stretch>
        </p:blipFill>
        <p:spPr>
          <a:xfrm>
            <a:off x="3049905" y="968918"/>
            <a:ext cx="6092190" cy="5543550"/>
          </a:xfrm>
          <a:prstGeom prst="rect">
            <a:avLst/>
          </a:prstGeom>
        </p:spPr>
      </p:pic>
    </p:spTree>
    <p:extLst>
      <p:ext uri="{BB962C8B-B14F-4D97-AF65-F5344CB8AC3E}">
        <p14:creationId xmlns:p14="http://schemas.microsoft.com/office/powerpoint/2010/main" val="1803319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indent="-270000">
              <a:lnSpc>
                <a:spcPct val="100000"/>
              </a:lnSpc>
              <a:spcBef>
                <a:spcPts val="600"/>
              </a:spcBef>
              <a:buSzPct val="100000"/>
            </a:pPr>
            <a:r>
              <a:rPr lang="en-US" sz="2200" dirty="0"/>
              <a:t>Rocket advancements </a:t>
            </a:r>
          </a:p>
          <a:p>
            <a:pPr marL="630000" lvl="1" indent="-270000">
              <a:lnSpc>
                <a:spcPct val="100000"/>
              </a:lnSpc>
              <a:spcBef>
                <a:spcPts val="600"/>
              </a:spcBef>
              <a:buSzPct val="100000"/>
            </a:pPr>
            <a:r>
              <a:rPr lang="en-US" sz="2000" dirty="0"/>
              <a:t>High energy chemical fuels</a:t>
            </a:r>
          </a:p>
          <a:p>
            <a:pPr marL="630000" lvl="1" indent="-270000">
              <a:lnSpc>
                <a:spcPct val="100000"/>
              </a:lnSpc>
              <a:spcBef>
                <a:spcPts val="600"/>
              </a:spcBef>
              <a:buSzPct val="100000"/>
            </a:pPr>
            <a:r>
              <a:rPr lang="en-US" sz="2000" dirty="0"/>
              <a:t>Nuclear rockets</a:t>
            </a:r>
          </a:p>
          <a:p>
            <a:pPr marL="630000" lvl="1" indent="-270000">
              <a:lnSpc>
                <a:spcPct val="100000"/>
              </a:lnSpc>
              <a:spcBef>
                <a:spcPts val="600"/>
              </a:spcBef>
              <a:buSzPct val="100000"/>
            </a:pPr>
            <a:r>
              <a:rPr lang="en-US" sz="2000" dirty="0"/>
              <a:t>Propulsion by annihilating antimatter</a:t>
            </a:r>
          </a:p>
          <a:p>
            <a:pPr marL="630000" lvl="1" indent="-270000">
              <a:lnSpc>
                <a:spcPct val="100000"/>
              </a:lnSpc>
              <a:spcBef>
                <a:spcPts val="600"/>
              </a:spcBef>
              <a:buSzPct val="100000"/>
            </a:pPr>
            <a:r>
              <a:rPr lang="en-US" sz="2000" dirty="0"/>
              <a:t>Magnetic thrust chambers</a:t>
            </a:r>
          </a:p>
          <a:p>
            <a:pPr marL="360000" lvl="1" indent="-270000">
              <a:lnSpc>
                <a:spcPct val="100000"/>
              </a:lnSpc>
              <a:spcBef>
                <a:spcPts val="600"/>
              </a:spcBef>
              <a:buSzPct val="100000"/>
              <a:buFont typeface="Noto Sans Symbols"/>
              <a:buChar char="▪"/>
            </a:pPr>
            <a:r>
              <a:rPr lang="en-US" sz="2200" dirty="0"/>
              <a:t>Air-augmented rockets (e.g. ramjet, scramjet)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952581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Non-rocket advancements </a:t>
            </a:r>
          </a:p>
          <a:p>
            <a:pPr marL="630000" lvl="1" indent="-270000">
              <a:lnSpc>
                <a:spcPct val="100000"/>
              </a:lnSpc>
              <a:spcBef>
                <a:spcPts val="600"/>
              </a:spcBef>
              <a:buSzPct val="100000"/>
            </a:pPr>
            <a:r>
              <a:rPr lang="en-US" sz="2000" dirty="0"/>
              <a:t>Solar power / solar sail</a:t>
            </a:r>
          </a:p>
          <a:p>
            <a:pPr marL="630000" lvl="1" indent="-270000">
              <a:lnSpc>
                <a:spcPct val="100000"/>
              </a:lnSpc>
              <a:spcBef>
                <a:spcPts val="600"/>
              </a:spcBef>
              <a:buSzPct val="100000"/>
            </a:pPr>
            <a:r>
              <a:rPr lang="en-US" sz="2000" dirty="0"/>
              <a:t>Catapult launch (e.g. spin launch, canon or slider)</a:t>
            </a:r>
          </a:p>
          <a:p>
            <a:pPr marL="630000" lvl="1" indent="-270000">
              <a:lnSpc>
                <a:spcPct val="100000"/>
              </a:lnSpc>
              <a:spcBef>
                <a:spcPts val="600"/>
              </a:spcBef>
              <a:buSzPct val="100000"/>
            </a:pPr>
            <a:r>
              <a:rPr lang="en-US" sz="2000" dirty="0"/>
              <a:t>Tether propulsion systems</a:t>
            </a:r>
          </a:p>
          <a:p>
            <a:pPr marL="630000" lvl="1" indent="-270000">
              <a:lnSpc>
                <a:spcPct val="100000"/>
              </a:lnSpc>
              <a:spcBef>
                <a:spcPts val="600"/>
              </a:spcBef>
              <a:buSzPct val="100000"/>
            </a:pPr>
            <a:r>
              <a:rPr lang="en-US" sz="2000" dirty="0"/>
              <a:t>External beamed power (e.g. Laser)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826550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Solar power / solar sail</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8DA7AAAF-8C5F-4692-AFD5-5FE3CFE58908}"/>
              </a:ext>
            </a:extLst>
          </p:cNvPr>
          <p:cNvPicPr>
            <a:picLocks noChangeAspect="1"/>
          </p:cNvPicPr>
          <p:nvPr/>
        </p:nvPicPr>
        <p:blipFill>
          <a:blip r:embed="rId2"/>
          <a:stretch>
            <a:fillRect/>
          </a:stretch>
        </p:blipFill>
        <p:spPr>
          <a:xfrm>
            <a:off x="5431764" y="2689718"/>
            <a:ext cx="4703754" cy="3991883"/>
          </a:xfrm>
          <a:prstGeom prst="rect">
            <a:avLst/>
          </a:prstGeom>
        </p:spPr>
      </p:pic>
    </p:spTree>
    <p:extLst>
      <p:ext uri="{BB962C8B-B14F-4D97-AF65-F5344CB8AC3E}">
        <p14:creationId xmlns:p14="http://schemas.microsoft.com/office/powerpoint/2010/main" val="3772090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Solar power / solar sail</a:t>
            </a:r>
            <a:endParaRPr lang="en-US" sz="2000" dirty="0"/>
          </a:p>
          <a:p>
            <a:pPr marL="630000" lvl="1" indent="-270000">
              <a:lnSpc>
                <a:spcPct val="100000"/>
              </a:lnSpc>
              <a:spcBef>
                <a:spcPts val="600"/>
              </a:spcBef>
              <a:buSzPct val="100000"/>
            </a:pPr>
            <a:r>
              <a:rPr lang="en-US" sz="2000" dirty="0"/>
              <a:t>Solar sails use the pressure of sunlight for propulsion, angling toward or away from the Sun so that photons bounce off the reflective sail to push a spacecraft</a:t>
            </a:r>
          </a:p>
          <a:p>
            <a:pPr marL="630000" lvl="1" indent="-270000">
              <a:lnSpc>
                <a:spcPct val="100000"/>
              </a:lnSpc>
              <a:spcBef>
                <a:spcPts val="600"/>
              </a:spcBef>
              <a:buSzPct val="100000"/>
            </a:pPr>
            <a:r>
              <a:rPr lang="en-US" sz="2000" dirty="0"/>
              <a:t>This eliminates heavy propulsion systems and could enable longer duration and lower-cost missions</a:t>
            </a:r>
          </a:p>
          <a:p>
            <a:pPr marL="630000" lvl="1" indent="-270000">
              <a:lnSpc>
                <a:spcPct val="100000"/>
              </a:lnSpc>
              <a:spcBef>
                <a:spcPts val="600"/>
              </a:spcBef>
              <a:buSzPct val="100000"/>
            </a:pPr>
            <a:r>
              <a:rPr lang="en-US" sz="2000" dirty="0"/>
              <a:t>Although mass is reduced, solar sails have been limited by the material and structure of the booms, which act much like a sailboat’s mast</a:t>
            </a:r>
          </a:p>
          <a:p>
            <a:pPr marL="630000" lvl="1" indent="-270000">
              <a:lnSpc>
                <a:spcPct val="100000"/>
              </a:lnSpc>
              <a:spcBef>
                <a:spcPts val="600"/>
              </a:spcBef>
              <a:buSzPct val="100000"/>
            </a:pPr>
            <a:r>
              <a:rPr lang="en-US" sz="2000" dirty="0"/>
              <a:t>But NASA is about to change the sailing game for the future.  </a:t>
            </a:r>
          </a:p>
          <a:p>
            <a:pPr marL="630000" lvl="1" indent="-270000">
              <a:lnSpc>
                <a:spcPct val="100000"/>
              </a:lnSpc>
              <a:spcBef>
                <a:spcPts val="600"/>
              </a:spcBef>
              <a:buSzPct val="100000"/>
            </a:pPr>
            <a:r>
              <a:rPr lang="en-US" sz="2000" dirty="0"/>
              <a:t>A next-generation solar sail technology – known as the Advanced Composite Solar Sail System – was launched aboard Rocket Lab’s Electron rocket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905477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Solar power / solar sail</a:t>
            </a:r>
            <a:endParaRPr lang="en-US" sz="2000" dirty="0"/>
          </a:p>
          <a:p>
            <a:pPr marL="630000" lvl="1" indent="-270000">
              <a:lnSpc>
                <a:spcPct val="100000"/>
              </a:lnSpc>
              <a:spcBef>
                <a:spcPts val="600"/>
              </a:spcBef>
              <a:buSzPct val="100000"/>
            </a:pPr>
            <a:r>
              <a:rPr lang="en-US" sz="2000" dirty="0"/>
              <a:t>The technology could advance future space travel and expand our understanding of our Sun and solar system</a:t>
            </a:r>
          </a:p>
          <a:p>
            <a:pPr marL="630000" lvl="1" indent="-270000">
              <a:lnSpc>
                <a:spcPct val="100000"/>
              </a:lnSpc>
              <a:spcBef>
                <a:spcPts val="600"/>
              </a:spcBef>
              <a:buSzPct val="100000"/>
            </a:pPr>
            <a:r>
              <a:rPr lang="en-US" sz="2000" dirty="0"/>
              <a:t>The Advanced Composite Solar Sail System demonstration uses a twelve-unit (12U) CubeSat built by </a:t>
            </a:r>
            <a:r>
              <a:rPr lang="en-US" sz="2000" dirty="0" err="1"/>
              <a:t>NanoAvionics</a:t>
            </a:r>
            <a:r>
              <a:rPr lang="en-US" sz="2000" dirty="0"/>
              <a:t> to test a new composite boom made from flexible polymer and carbon fiber materials that are stiffer and lighter than previous boom designs</a:t>
            </a:r>
          </a:p>
          <a:p>
            <a:pPr marL="630000" lvl="1" indent="-270000">
              <a:lnSpc>
                <a:spcPct val="100000"/>
              </a:lnSpc>
              <a:spcBef>
                <a:spcPts val="600"/>
              </a:spcBef>
              <a:buSzPct val="100000"/>
            </a:pPr>
            <a:r>
              <a:rPr lang="en-US" sz="2000" dirty="0"/>
              <a:t>The mission’s primary objective is to successfully demonstrate new boom deployment, but once deployed, the team also hopes to prove the sail’s performance </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4303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Solar power / solar sail</a:t>
            </a:r>
          </a:p>
          <a:p>
            <a:pPr marL="630000" lvl="1" indent="-270000">
              <a:lnSpc>
                <a:spcPct val="100000"/>
              </a:lnSpc>
              <a:spcBef>
                <a:spcPts val="600"/>
              </a:spcBef>
              <a:buSzPct val="100000"/>
            </a:pPr>
            <a:r>
              <a:rPr lang="en-US" sz="2000" dirty="0"/>
              <a:t>Like a sailboat turning to capture the wind, the solar sail can adjust its orbit by angling its sail</a:t>
            </a:r>
          </a:p>
          <a:p>
            <a:pPr marL="630000" lvl="1" indent="-270000">
              <a:lnSpc>
                <a:spcPct val="100000"/>
              </a:lnSpc>
              <a:spcBef>
                <a:spcPts val="600"/>
              </a:spcBef>
              <a:buSzPct val="100000"/>
            </a:pPr>
            <a:r>
              <a:rPr lang="en-US" sz="2000" dirty="0"/>
              <a:t>After evaluating the boom deployment, the mission will test a series of maneuvers to change the spacecraft’s orbit and gather data for potential future missions with even larger sails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29522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Catapult launch (e.g. spin launch, canon or slider)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7BF52E70-C01C-4748-A242-9C433330E089}"/>
              </a:ext>
            </a:extLst>
          </p:cNvPr>
          <p:cNvPicPr>
            <a:picLocks noChangeAspect="1"/>
          </p:cNvPicPr>
          <p:nvPr/>
        </p:nvPicPr>
        <p:blipFill>
          <a:blip r:embed="rId2"/>
          <a:stretch>
            <a:fillRect/>
          </a:stretch>
        </p:blipFill>
        <p:spPr>
          <a:xfrm>
            <a:off x="2122541" y="3236599"/>
            <a:ext cx="4105275" cy="2914650"/>
          </a:xfrm>
          <a:prstGeom prst="rect">
            <a:avLst/>
          </a:prstGeom>
        </p:spPr>
      </p:pic>
      <p:pic>
        <p:nvPicPr>
          <p:cNvPr id="10" name="Grafik 9">
            <a:extLst>
              <a:ext uri="{FF2B5EF4-FFF2-40B4-BE49-F238E27FC236}">
                <a16:creationId xmlns:a16="http://schemas.microsoft.com/office/drawing/2014/main" id="{CBD94535-2403-48B2-BABF-74BC322AEC82}"/>
              </a:ext>
            </a:extLst>
          </p:cNvPr>
          <p:cNvPicPr>
            <a:picLocks noChangeAspect="1"/>
          </p:cNvPicPr>
          <p:nvPr/>
        </p:nvPicPr>
        <p:blipFill>
          <a:blip r:embed="rId3"/>
          <a:stretch>
            <a:fillRect/>
          </a:stretch>
        </p:blipFill>
        <p:spPr>
          <a:xfrm>
            <a:off x="6606000" y="3236599"/>
            <a:ext cx="3967162" cy="2890838"/>
          </a:xfrm>
          <a:prstGeom prst="rect">
            <a:avLst/>
          </a:prstGeom>
        </p:spPr>
      </p:pic>
    </p:spTree>
    <p:extLst>
      <p:ext uri="{BB962C8B-B14F-4D97-AF65-F5344CB8AC3E}">
        <p14:creationId xmlns:p14="http://schemas.microsoft.com/office/powerpoint/2010/main" val="3284427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04CD2-2387-2252-A483-8BE39AF918E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9506E55-D6E8-628E-8084-F3B453EC8757}"/>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Catapult launch (e.g. spin launch, canon or slider)</a:t>
            </a:r>
          </a:p>
        </p:txBody>
      </p:sp>
      <p:sp>
        <p:nvSpPr>
          <p:cNvPr id="3" name="Titre 2">
            <a:extLst>
              <a:ext uri="{FF2B5EF4-FFF2-40B4-BE49-F238E27FC236}">
                <a16:creationId xmlns:a16="http://schemas.microsoft.com/office/drawing/2014/main" id="{67678678-6E88-11E5-BC46-7BC008EC4FA1}"/>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90B2CD3-5DE2-E8CA-317E-3EED46658D39}"/>
              </a:ext>
            </a:extLst>
          </p:cNvPr>
          <p:cNvSpPr>
            <a:spLocks noGrp="1"/>
          </p:cNvSpPr>
          <p:nvPr>
            <p:ph type="sldNum" sz="quarter" idx="12"/>
          </p:nvPr>
        </p:nvSpPr>
        <p:spPr/>
        <p:txBody>
          <a:bodyPr/>
          <a:lstStyle/>
          <a:p>
            <a:fld id="{E1E1CD7C-2161-7D43-862E-CE4C333CD873}" type="slidenum">
              <a:rPr lang="fr-FR" smtClean="0"/>
              <a:pPr/>
              <a:t>37</a:t>
            </a:fld>
            <a:endParaRPr lang="fr-FR" dirty="0"/>
          </a:p>
        </p:txBody>
      </p:sp>
      <p:sp>
        <p:nvSpPr>
          <p:cNvPr id="7" name="Google Shape;119;p5">
            <a:extLst>
              <a:ext uri="{FF2B5EF4-FFF2-40B4-BE49-F238E27FC236}">
                <a16:creationId xmlns:a16="http://schemas.microsoft.com/office/drawing/2014/main" id="{94B9CD2E-BC1C-15BC-4F8C-968A08027CF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9338202-AF92-801C-45C3-2DA96CCFD3A0}"/>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D3798E2-4A45-5217-336B-1278F153A7EE}"/>
              </a:ext>
            </a:extLst>
          </p:cNvPr>
          <p:cNvPicPr>
            <a:picLocks noChangeAspect="1"/>
          </p:cNvPicPr>
          <p:nvPr/>
        </p:nvPicPr>
        <p:blipFill>
          <a:blip r:embed="rId2"/>
          <a:stretch>
            <a:fillRect/>
          </a:stretch>
        </p:blipFill>
        <p:spPr>
          <a:xfrm>
            <a:off x="2122541" y="3236599"/>
            <a:ext cx="4105275" cy="2914650"/>
          </a:xfrm>
          <a:prstGeom prst="rect">
            <a:avLst/>
          </a:prstGeom>
        </p:spPr>
      </p:pic>
      <p:pic>
        <p:nvPicPr>
          <p:cNvPr id="10" name="Grafik 9">
            <a:extLst>
              <a:ext uri="{FF2B5EF4-FFF2-40B4-BE49-F238E27FC236}">
                <a16:creationId xmlns:a16="http://schemas.microsoft.com/office/drawing/2014/main" id="{F357A113-682B-98D2-5406-E62FBE0A7782}"/>
              </a:ext>
            </a:extLst>
          </p:cNvPr>
          <p:cNvPicPr>
            <a:picLocks noChangeAspect="1"/>
          </p:cNvPicPr>
          <p:nvPr/>
        </p:nvPicPr>
        <p:blipFill>
          <a:blip r:embed="rId3"/>
          <a:stretch>
            <a:fillRect/>
          </a:stretch>
        </p:blipFill>
        <p:spPr>
          <a:xfrm>
            <a:off x="6606000" y="3236599"/>
            <a:ext cx="3967162" cy="2890838"/>
          </a:xfrm>
          <a:prstGeom prst="rect">
            <a:avLst/>
          </a:prstGeom>
        </p:spPr>
      </p:pic>
      <p:pic>
        <p:nvPicPr>
          <p:cNvPr id="4" name="Grafik 3">
            <a:extLst>
              <a:ext uri="{FF2B5EF4-FFF2-40B4-BE49-F238E27FC236}">
                <a16:creationId xmlns:a16="http://schemas.microsoft.com/office/drawing/2014/main" id="{A76C1224-8380-D8CB-9428-D83F2FA64CA5}"/>
              </a:ext>
            </a:extLst>
          </p:cNvPr>
          <p:cNvPicPr>
            <a:picLocks noChangeAspect="1"/>
          </p:cNvPicPr>
          <p:nvPr/>
        </p:nvPicPr>
        <p:blipFill>
          <a:blip r:embed="rId4"/>
          <a:stretch>
            <a:fillRect/>
          </a:stretch>
        </p:blipFill>
        <p:spPr>
          <a:xfrm>
            <a:off x="1761848" y="174710"/>
            <a:ext cx="9191120" cy="6611794"/>
          </a:xfrm>
          <a:prstGeom prst="rect">
            <a:avLst/>
          </a:prstGeom>
        </p:spPr>
      </p:pic>
    </p:spTree>
    <p:extLst>
      <p:ext uri="{BB962C8B-B14F-4D97-AF65-F5344CB8AC3E}">
        <p14:creationId xmlns:p14="http://schemas.microsoft.com/office/powerpoint/2010/main" val="2403814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Catapult launch (e.g. spin launch, canon or slider)</a:t>
            </a:r>
          </a:p>
          <a:p>
            <a:pPr marL="630000" lvl="1" indent="-270000">
              <a:lnSpc>
                <a:spcPct val="100000"/>
              </a:lnSpc>
              <a:spcBef>
                <a:spcPts val="600"/>
              </a:spcBef>
              <a:buSzPct val="100000"/>
            </a:pPr>
            <a:r>
              <a:rPr lang="en-US" sz="2000" dirty="0"/>
              <a:t>Space gun</a:t>
            </a:r>
          </a:p>
          <a:p>
            <a:pPr marL="900000" lvl="2" indent="-270000">
              <a:lnSpc>
                <a:spcPct val="100000"/>
              </a:lnSpc>
              <a:spcBef>
                <a:spcPts val="600"/>
              </a:spcBef>
              <a:buClr>
                <a:srgbClr val="FF0000"/>
              </a:buClr>
              <a:buSzPct val="100000"/>
              <a:buFont typeface="Symbol" panose="05050102010706020507" pitchFamily="18" charset="2"/>
              <a:buChar char="-"/>
            </a:pPr>
            <a:r>
              <a:rPr lang="en-US" sz="2000" dirty="0"/>
              <a:t>In </a:t>
            </a:r>
            <a:r>
              <a:rPr lang="en-US" sz="1800" dirty="0"/>
              <a:t>Project HARP, a 1960s joint United States and Canada </a:t>
            </a:r>
            <a:r>
              <a:rPr lang="en-US" sz="1800" dirty="0" err="1"/>
              <a:t>defence</a:t>
            </a:r>
            <a:r>
              <a:rPr lang="en-US" sz="1800" dirty="0"/>
              <a:t> project, a 410 mm gun was used to fire a 180 kg projectile at 3,600 m / s (12,960 km / h), reaching an apogee of 180 km, hence performing a suborbital spaceflight</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However, a space gun has never been successfully used to launch an object into orbit or out of Earth's gravitational pull</a:t>
            </a:r>
          </a:p>
          <a:p>
            <a:pPr marL="360000" lvl="1" indent="-270000">
              <a:lnSpc>
                <a:spcPct val="100000"/>
              </a:lnSpc>
              <a:spcBef>
                <a:spcPts val="600"/>
              </a:spcBef>
              <a:buSzPct val="100000"/>
              <a:buFont typeface="Noto Sans Symbols"/>
              <a:buChar char="▪"/>
            </a:pPr>
            <a:endParaRPr lang="en-US" sz="22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667110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63564-210A-B36F-048C-2533B9F1149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205F7A-0341-A12B-67E5-26B9A035DCC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Catapult launch (e.g. spin launch, canon or slider)</a:t>
            </a:r>
          </a:p>
          <a:p>
            <a:pPr marL="630000" lvl="1" indent="-270000">
              <a:lnSpc>
                <a:spcPct val="100000"/>
              </a:lnSpc>
              <a:spcBef>
                <a:spcPts val="600"/>
              </a:spcBef>
              <a:buSzPct val="100000"/>
            </a:pPr>
            <a:r>
              <a:rPr lang="en-US" sz="2000" dirty="0"/>
              <a:t>Space gun</a:t>
            </a:r>
          </a:p>
          <a:p>
            <a:pPr marL="900000" lvl="2" indent="-270000">
              <a:lnSpc>
                <a:spcPct val="100000"/>
              </a:lnSpc>
              <a:spcBef>
                <a:spcPts val="600"/>
              </a:spcBef>
              <a:buClr>
                <a:srgbClr val="FF0000"/>
              </a:buClr>
              <a:buSzPct val="100000"/>
              <a:buFont typeface="Symbol" panose="05050102010706020507" pitchFamily="18" charset="2"/>
              <a:buChar char="-"/>
            </a:pPr>
            <a:r>
              <a:rPr lang="en-US" sz="2000" dirty="0"/>
              <a:t>In </a:t>
            </a:r>
            <a:r>
              <a:rPr lang="en-US" sz="1800" dirty="0"/>
              <a:t>Project HARP, a 1960s joint United States and Canada </a:t>
            </a:r>
            <a:br>
              <a:rPr lang="en-US" sz="1800" dirty="0"/>
            </a:br>
            <a:r>
              <a:rPr lang="en-US" sz="1800" dirty="0" err="1"/>
              <a:t>defence</a:t>
            </a:r>
            <a:r>
              <a:rPr lang="en-US" sz="1800" dirty="0"/>
              <a:t> project, a 410 mm gun was used to fire a 180 kg </a:t>
            </a:r>
            <a:br>
              <a:rPr lang="en-US" sz="1800" dirty="0"/>
            </a:br>
            <a:r>
              <a:rPr lang="en-US" sz="1800" dirty="0"/>
              <a:t>projectile at 3,600 m / s (12,960 km / h), reaching an </a:t>
            </a:r>
            <a:br>
              <a:rPr lang="en-US" sz="1800" dirty="0"/>
            </a:br>
            <a:r>
              <a:rPr lang="en-US" sz="1800" dirty="0"/>
              <a:t>apogee of 180 km, hence performing a suborbital </a:t>
            </a:r>
            <a:br>
              <a:rPr lang="en-US" sz="1800" dirty="0"/>
            </a:br>
            <a:r>
              <a:rPr lang="en-US" sz="1800" dirty="0"/>
              <a:t>spaceflight</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However, a space gun has never been successfully used </a:t>
            </a:r>
            <a:br>
              <a:rPr lang="en-US" sz="1800" dirty="0"/>
            </a:br>
            <a:r>
              <a:rPr lang="en-US" sz="1800" dirty="0"/>
              <a:t>to launch an object into orbit or out of Earth's gravitational </a:t>
            </a:r>
            <a:br>
              <a:rPr lang="en-US" sz="1800" dirty="0"/>
            </a:br>
            <a:r>
              <a:rPr lang="en-US" sz="1800" dirty="0"/>
              <a:t>pull</a:t>
            </a:r>
          </a:p>
          <a:p>
            <a:pPr marL="360000" lvl="1" indent="-270000">
              <a:lnSpc>
                <a:spcPct val="100000"/>
              </a:lnSpc>
              <a:spcBef>
                <a:spcPts val="600"/>
              </a:spcBef>
              <a:buSzPct val="100000"/>
              <a:buFont typeface="Noto Sans Symbols"/>
              <a:buChar char="▪"/>
            </a:pPr>
            <a:endParaRPr lang="en-US" sz="2200" dirty="0"/>
          </a:p>
        </p:txBody>
      </p:sp>
      <p:sp>
        <p:nvSpPr>
          <p:cNvPr id="3" name="Titre 2">
            <a:extLst>
              <a:ext uri="{FF2B5EF4-FFF2-40B4-BE49-F238E27FC236}">
                <a16:creationId xmlns:a16="http://schemas.microsoft.com/office/drawing/2014/main" id="{BBE049E6-D932-5EE6-F470-29A486965B2C}"/>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0B1CD5D3-547F-4813-0686-1CEE8F2C1F06}"/>
              </a:ext>
            </a:extLst>
          </p:cNvPr>
          <p:cNvSpPr>
            <a:spLocks noGrp="1"/>
          </p:cNvSpPr>
          <p:nvPr>
            <p:ph type="sldNum" sz="quarter" idx="12"/>
          </p:nvPr>
        </p:nvSpPr>
        <p:spPr/>
        <p:txBody>
          <a:bodyPr/>
          <a:lstStyle/>
          <a:p>
            <a:fld id="{E1E1CD7C-2161-7D43-862E-CE4C333CD873}" type="slidenum">
              <a:rPr lang="fr-FR" smtClean="0"/>
              <a:pPr/>
              <a:t>39</a:t>
            </a:fld>
            <a:endParaRPr lang="fr-FR" dirty="0"/>
          </a:p>
        </p:txBody>
      </p:sp>
      <p:sp>
        <p:nvSpPr>
          <p:cNvPr id="7" name="Google Shape;119;p5">
            <a:extLst>
              <a:ext uri="{FF2B5EF4-FFF2-40B4-BE49-F238E27FC236}">
                <a16:creationId xmlns:a16="http://schemas.microsoft.com/office/drawing/2014/main" id="{38869097-0C3D-D0F7-F148-2EFE0C1A071A}"/>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80E7EB8-7EC8-99F7-7714-C59D66EEE5CF}"/>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11" name="Grafik 10">
            <a:extLst>
              <a:ext uri="{FF2B5EF4-FFF2-40B4-BE49-F238E27FC236}">
                <a16:creationId xmlns:a16="http://schemas.microsoft.com/office/drawing/2014/main" id="{54385864-56D6-A120-A7F1-C6196B44AD04}"/>
              </a:ext>
            </a:extLst>
          </p:cNvPr>
          <p:cNvPicPr>
            <a:picLocks noChangeAspect="1"/>
          </p:cNvPicPr>
          <p:nvPr/>
        </p:nvPicPr>
        <p:blipFill>
          <a:blip r:embed="rId2"/>
          <a:stretch>
            <a:fillRect/>
          </a:stretch>
        </p:blipFill>
        <p:spPr>
          <a:xfrm>
            <a:off x="8350786" y="478420"/>
            <a:ext cx="3697134" cy="6001146"/>
          </a:xfrm>
          <a:prstGeom prst="rect">
            <a:avLst/>
          </a:prstGeom>
        </p:spPr>
      </p:pic>
      <p:pic>
        <p:nvPicPr>
          <p:cNvPr id="9220" name="Picture 4" descr="undefined">
            <a:extLst>
              <a:ext uri="{FF2B5EF4-FFF2-40B4-BE49-F238E27FC236}">
                <a16:creationId xmlns:a16="http://schemas.microsoft.com/office/drawing/2014/main" id="{40A33420-D3B1-8088-68B3-1EB7E8228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00" y="621493"/>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4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indent="0">
              <a:lnSpc>
                <a:spcPct val="100000"/>
              </a:lnSpc>
              <a:spcBef>
                <a:spcPts val="600"/>
              </a:spcBef>
              <a:buNone/>
            </a:pPr>
            <a:r>
              <a:rPr lang="en-US" sz="2400" dirty="0">
                <a:solidFill>
                  <a:schemeClr val="tx1"/>
                </a:solidFill>
              </a:rPr>
              <a:t>Electrical Propulsion Systems: </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1778000" y="3314700"/>
            <a:ext cx="2374900" cy="165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Space Propulsion</a:t>
            </a:r>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5418550" y="2886072"/>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Material Ejection</a:t>
            </a:r>
          </a:p>
        </p:txBody>
      </p:sp>
      <p:sp>
        <p:nvSpPr>
          <p:cNvPr id="9" name="Rechteck: abgerundete Ecken 8">
            <a:extLst>
              <a:ext uri="{FF2B5EF4-FFF2-40B4-BE49-F238E27FC236}">
                <a16:creationId xmlns:a16="http://schemas.microsoft.com/office/drawing/2014/main" id="{0764C937-638A-ADE9-9A5F-40D2F41AE75B}"/>
              </a:ext>
            </a:extLst>
          </p:cNvPr>
          <p:cNvSpPr/>
          <p:nvPr/>
        </p:nvSpPr>
        <p:spPr>
          <a:xfrm>
            <a:off x="5418550" y="4921197"/>
            <a:ext cx="2374900" cy="1111252"/>
          </a:xfrm>
          <a:prstGeom prst="roundRect">
            <a:avLst/>
          </a:prstGeom>
          <a:solidFill>
            <a:schemeClr val="accent2">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Non-Material Ejection</a:t>
            </a:r>
          </a:p>
        </p:txBody>
      </p:sp>
      <p:cxnSp>
        <p:nvCxnSpPr>
          <p:cNvPr id="11" name="Gerade Verbindung mit Pfeil 10">
            <a:extLst>
              <a:ext uri="{FF2B5EF4-FFF2-40B4-BE49-F238E27FC236}">
                <a16:creationId xmlns:a16="http://schemas.microsoft.com/office/drawing/2014/main" id="{9F42BB73-D21D-B97D-023F-EAC215BAE41C}"/>
              </a:ext>
            </a:extLst>
          </p:cNvPr>
          <p:cNvCxnSpPr>
            <a:cxnSpLocks/>
            <a:stCxn id="4" idx="3"/>
            <a:endCxn id="5" idx="1"/>
          </p:cNvCxnSpPr>
          <p:nvPr/>
        </p:nvCxnSpPr>
        <p:spPr>
          <a:xfrm flipV="1">
            <a:off x="4152900" y="3441698"/>
            <a:ext cx="1265650" cy="698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21E1B55-7A00-5E08-9C55-B3735BBE9F4F}"/>
              </a:ext>
            </a:extLst>
          </p:cNvPr>
          <p:cNvCxnSpPr>
            <a:cxnSpLocks/>
            <a:stCxn id="4" idx="3"/>
            <a:endCxn id="9" idx="1"/>
          </p:cNvCxnSpPr>
          <p:nvPr/>
        </p:nvCxnSpPr>
        <p:spPr>
          <a:xfrm>
            <a:off x="4152900" y="4140200"/>
            <a:ext cx="1265650" cy="1336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abgerundete Ecken 9">
            <a:extLst>
              <a:ext uri="{FF2B5EF4-FFF2-40B4-BE49-F238E27FC236}">
                <a16:creationId xmlns:a16="http://schemas.microsoft.com/office/drawing/2014/main" id="{2689D211-0BC2-E3B5-7D07-AAEF015727A6}"/>
              </a:ext>
            </a:extLst>
          </p:cNvPr>
          <p:cNvSpPr/>
          <p:nvPr/>
        </p:nvSpPr>
        <p:spPr>
          <a:xfrm>
            <a:off x="9059100" y="2681286"/>
            <a:ext cx="2374900" cy="1266826"/>
          </a:xfrm>
          <a:prstGeom prst="roundRect">
            <a:avLst/>
          </a:prstGeom>
          <a:solidFill>
            <a:srgbClr val="00B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sp>
        <p:nvSpPr>
          <p:cNvPr id="13" name="Rechteck: abgerundete Ecken 12">
            <a:extLst>
              <a:ext uri="{FF2B5EF4-FFF2-40B4-BE49-F238E27FC236}">
                <a16:creationId xmlns:a16="http://schemas.microsoft.com/office/drawing/2014/main" id="{2F0409FA-7A87-F2C6-0F7B-818E594303F7}"/>
              </a:ext>
            </a:extLst>
          </p:cNvPr>
          <p:cNvSpPr/>
          <p:nvPr/>
        </p:nvSpPr>
        <p:spPr>
          <a:xfrm>
            <a:off x="9059100" y="4099561"/>
            <a:ext cx="2374900" cy="1266826"/>
          </a:xfrm>
          <a:prstGeom prst="roundRect">
            <a:avLst/>
          </a:prstGeom>
          <a:solidFill>
            <a:srgbClr val="00B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Chemical Propulsion Systems</a:t>
            </a:r>
          </a:p>
        </p:txBody>
      </p:sp>
      <p:sp>
        <p:nvSpPr>
          <p:cNvPr id="14" name="Rechteck: abgerundete Ecken 13">
            <a:extLst>
              <a:ext uri="{FF2B5EF4-FFF2-40B4-BE49-F238E27FC236}">
                <a16:creationId xmlns:a16="http://schemas.microsoft.com/office/drawing/2014/main" id="{3043741B-67B7-9BE5-D021-FC57AE2E946B}"/>
              </a:ext>
            </a:extLst>
          </p:cNvPr>
          <p:cNvSpPr/>
          <p:nvPr/>
        </p:nvSpPr>
        <p:spPr>
          <a:xfrm>
            <a:off x="9059100" y="5517836"/>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Electrical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5" idx="3"/>
            <a:endCxn id="10" idx="1"/>
          </p:cNvCxnSpPr>
          <p:nvPr/>
        </p:nvCxnSpPr>
        <p:spPr>
          <a:xfrm flipV="1">
            <a:off x="7793450" y="3314699"/>
            <a:ext cx="1265650" cy="126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D2DE15D-1ECF-42F0-9621-BC5649AC0218}"/>
              </a:ext>
            </a:extLst>
          </p:cNvPr>
          <p:cNvCxnSpPr>
            <a:cxnSpLocks/>
            <a:stCxn id="5" idx="3"/>
            <a:endCxn id="13" idx="1"/>
          </p:cNvCxnSpPr>
          <p:nvPr/>
        </p:nvCxnSpPr>
        <p:spPr>
          <a:xfrm>
            <a:off x="7793450" y="3441698"/>
            <a:ext cx="1265650" cy="12912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5" idx="3"/>
            <a:endCxn id="14" idx="1"/>
          </p:cNvCxnSpPr>
          <p:nvPr/>
        </p:nvCxnSpPr>
        <p:spPr>
          <a:xfrm>
            <a:off x="7793450" y="3441698"/>
            <a:ext cx="1265650" cy="27095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533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Catapult launch (e.g. spin launch, canon or slider)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7BF52E70-C01C-4748-A242-9C433330E089}"/>
              </a:ext>
            </a:extLst>
          </p:cNvPr>
          <p:cNvPicPr>
            <a:picLocks noChangeAspect="1"/>
          </p:cNvPicPr>
          <p:nvPr/>
        </p:nvPicPr>
        <p:blipFill>
          <a:blip r:embed="rId2"/>
          <a:stretch>
            <a:fillRect/>
          </a:stretch>
        </p:blipFill>
        <p:spPr>
          <a:xfrm>
            <a:off x="2122541" y="3236599"/>
            <a:ext cx="4105275" cy="2914650"/>
          </a:xfrm>
          <a:prstGeom prst="rect">
            <a:avLst/>
          </a:prstGeom>
        </p:spPr>
      </p:pic>
      <p:pic>
        <p:nvPicPr>
          <p:cNvPr id="10" name="Grafik 9">
            <a:extLst>
              <a:ext uri="{FF2B5EF4-FFF2-40B4-BE49-F238E27FC236}">
                <a16:creationId xmlns:a16="http://schemas.microsoft.com/office/drawing/2014/main" id="{CBD94535-2403-48B2-BABF-74BC322AEC82}"/>
              </a:ext>
            </a:extLst>
          </p:cNvPr>
          <p:cNvPicPr>
            <a:picLocks noChangeAspect="1"/>
          </p:cNvPicPr>
          <p:nvPr/>
        </p:nvPicPr>
        <p:blipFill>
          <a:blip r:embed="rId3"/>
          <a:stretch>
            <a:fillRect/>
          </a:stretch>
        </p:blipFill>
        <p:spPr>
          <a:xfrm>
            <a:off x="6606000" y="3236599"/>
            <a:ext cx="3967162" cy="2890838"/>
          </a:xfrm>
          <a:prstGeom prst="rect">
            <a:avLst/>
          </a:prstGeom>
        </p:spPr>
      </p:pic>
      <p:pic>
        <p:nvPicPr>
          <p:cNvPr id="11" name="Picture 2" descr="undefined">
            <a:extLst>
              <a:ext uri="{FF2B5EF4-FFF2-40B4-BE49-F238E27FC236}">
                <a16:creationId xmlns:a16="http://schemas.microsoft.com/office/drawing/2014/main" id="{24114F80-3101-4A3E-B388-0B359B288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1463"/>
            <a:ext cx="9753600"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25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Tether propulsion systems (i.e. plasma brake)</a:t>
            </a:r>
          </a:p>
          <a:p>
            <a:pPr marL="630000" lvl="1" indent="-270000">
              <a:lnSpc>
                <a:spcPct val="100000"/>
              </a:lnSpc>
              <a:spcBef>
                <a:spcPts val="600"/>
              </a:spcBef>
              <a:buSzPct val="100000"/>
            </a:pPr>
            <a:r>
              <a:rPr lang="en-US" sz="2000" dirty="0"/>
              <a:t>Plasma brake does not use any propellant, instead it utilizes the interaction of ionospheric plasma and a charged micro-tether to generate Coulomb drag</a:t>
            </a:r>
          </a:p>
          <a:p>
            <a:pPr marL="630000" lvl="1" indent="-270000">
              <a:lnSpc>
                <a:spcPct val="100000"/>
              </a:lnSpc>
              <a:spcBef>
                <a:spcPts val="600"/>
              </a:spcBef>
              <a:buSzPct val="100000"/>
            </a:pPr>
            <a:r>
              <a:rPr lang="en-US" sz="2000" dirty="0"/>
              <a:t>This is similar to atmospheric drag-based devices, but unlike them, micro-tether is safe to other spacecraft and the Coulomb drag is orders of magnitude stronger than atmospheric drag</a:t>
            </a:r>
          </a:p>
          <a:p>
            <a:pPr marL="630000" lvl="1" indent="-270000">
              <a:lnSpc>
                <a:spcPct val="100000"/>
              </a:lnSpc>
              <a:spcBef>
                <a:spcPts val="600"/>
              </a:spcBef>
              <a:buSzPct val="100000"/>
            </a:pPr>
            <a:r>
              <a:rPr lang="en-US" sz="2000" dirty="0"/>
              <a:t>This difference in deaccelerating forces is even larger as the orbital altitude increases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062486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Tether propulsion systems (i.e. plasma brake)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E920BE7-6AC3-4FA3-A3D0-A72AC2D6EF9D}"/>
              </a:ext>
            </a:extLst>
          </p:cNvPr>
          <p:cNvPicPr>
            <a:picLocks noChangeAspect="1"/>
          </p:cNvPicPr>
          <p:nvPr/>
        </p:nvPicPr>
        <p:blipFill>
          <a:blip r:embed="rId2"/>
          <a:stretch>
            <a:fillRect/>
          </a:stretch>
        </p:blipFill>
        <p:spPr>
          <a:xfrm>
            <a:off x="2137727" y="1704763"/>
            <a:ext cx="8201025" cy="4895850"/>
          </a:xfrm>
          <a:prstGeom prst="rect">
            <a:avLst/>
          </a:prstGeom>
        </p:spPr>
      </p:pic>
    </p:spTree>
    <p:extLst>
      <p:ext uri="{BB962C8B-B14F-4D97-AF65-F5344CB8AC3E}">
        <p14:creationId xmlns:p14="http://schemas.microsoft.com/office/powerpoint/2010/main" val="1430781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External beamed power (e.g. Laser)</a:t>
            </a:r>
          </a:p>
          <a:p>
            <a:pPr marL="630000" lvl="1" indent="-270000">
              <a:lnSpc>
                <a:spcPct val="100000"/>
              </a:lnSpc>
              <a:spcBef>
                <a:spcPts val="600"/>
              </a:spcBef>
              <a:buSzPct val="100000"/>
            </a:pPr>
            <a:r>
              <a:rPr lang="en-US" sz="2000" dirty="0"/>
              <a:t>NASA Innovative Advanced Concepts (NIAC) proposal: Pellet-beam concept</a:t>
            </a:r>
          </a:p>
          <a:p>
            <a:pPr marL="630000" lvl="1" indent="-270000">
              <a:lnSpc>
                <a:spcPct val="100000"/>
              </a:lnSpc>
              <a:spcBef>
                <a:spcPts val="600"/>
              </a:spcBef>
              <a:buSzPct val="100000"/>
            </a:pP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10" name="Picture 2">
            <a:extLst>
              <a:ext uri="{FF2B5EF4-FFF2-40B4-BE49-F238E27FC236}">
                <a16:creationId xmlns:a16="http://schemas.microsoft.com/office/drawing/2014/main" id="{8C74DDFC-5DB1-4FE0-8723-5A57CEF17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375" y="3582896"/>
            <a:ext cx="46672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48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External beamed power (e.g. Laser)</a:t>
            </a:r>
          </a:p>
          <a:p>
            <a:pPr marL="630000" lvl="1" indent="-270000">
              <a:lnSpc>
                <a:spcPct val="100000"/>
              </a:lnSpc>
              <a:spcBef>
                <a:spcPts val="600"/>
              </a:spcBef>
              <a:buSzPct val="100000"/>
            </a:pPr>
            <a:r>
              <a:rPr lang="en-US" sz="2000" dirty="0"/>
              <a:t>The pellet-beam concept requires two spacecraft – one that sets off for interstellar space, and one that goes into orbit around Earth</a:t>
            </a:r>
          </a:p>
          <a:p>
            <a:pPr marL="630000" lvl="1" indent="-270000">
              <a:lnSpc>
                <a:spcPct val="100000"/>
              </a:lnSpc>
              <a:spcBef>
                <a:spcPts val="600"/>
              </a:spcBef>
              <a:buSzPct val="100000"/>
            </a:pPr>
            <a:r>
              <a:rPr lang="en-US" sz="2000" dirty="0"/>
              <a:t>The spacecraft orbiting Earth would shoot a beam of tiny microscopic particles at the interstellar spacecraft</a:t>
            </a:r>
          </a:p>
          <a:p>
            <a:pPr marL="630000" lvl="1" indent="-270000">
              <a:lnSpc>
                <a:spcPct val="100000"/>
              </a:lnSpc>
              <a:spcBef>
                <a:spcPts val="600"/>
              </a:spcBef>
              <a:buSzPct val="100000"/>
            </a:pPr>
            <a:r>
              <a:rPr lang="en-US" sz="2000" dirty="0"/>
              <a:t>Those particles would be heated up by lasers, causing part of them to melt into plasma that accelerates the pellets further, a process known as laser ablation</a:t>
            </a:r>
          </a:p>
          <a:p>
            <a:pPr marL="630000" lvl="1" indent="-270000">
              <a:lnSpc>
                <a:spcPct val="100000"/>
              </a:lnSpc>
              <a:spcBef>
                <a:spcPts val="600"/>
              </a:spcBef>
              <a:buSzPct val="100000"/>
            </a:pP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063376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Non-material Ejection Propulsion Systems:</a:t>
            </a:r>
          </a:p>
          <a:p>
            <a:pPr marL="360000" lvl="1" indent="-270000">
              <a:lnSpc>
                <a:spcPct val="100000"/>
              </a:lnSpc>
              <a:spcBef>
                <a:spcPts val="600"/>
              </a:spcBef>
              <a:buSzPct val="100000"/>
              <a:buFont typeface="Noto Sans Symbols"/>
              <a:buChar char="▪"/>
            </a:pPr>
            <a:r>
              <a:rPr lang="en-US" sz="2200" dirty="0"/>
              <a:t>External beamed power (e.g. Laser)</a:t>
            </a:r>
          </a:p>
          <a:p>
            <a:pPr marL="630000" lvl="1" indent="-270000">
              <a:lnSpc>
                <a:spcPct val="100000"/>
              </a:lnSpc>
              <a:spcBef>
                <a:spcPts val="600"/>
              </a:spcBef>
              <a:buSzPct val="100000"/>
            </a:pPr>
            <a:r>
              <a:rPr lang="en-US" sz="2000"/>
              <a:t>Those </a:t>
            </a:r>
            <a:r>
              <a:rPr lang="en-US" sz="2000" dirty="0"/>
              <a:t>pellets could reach 120 km / s and either hit the sail of the interstellar spacecraft or repel a magnet within it, helping to propel the spacecraft to huge speeds that would let it whizz out of our heliosphere – the bubble of the solar wind around our Solar System</a:t>
            </a:r>
          </a:p>
          <a:p>
            <a:pPr marL="630000" lvl="1" indent="-270000">
              <a:lnSpc>
                <a:spcPct val="100000"/>
              </a:lnSpc>
              <a:spcBef>
                <a:spcPts val="600"/>
              </a:spcBef>
              <a:buSzPct val="100000"/>
            </a:pPr>
            <a:r>
              <a:rPr lang="en-US" sz="2000" dirty="0"/>
              <a:t>The NIAC proposal examines a new propulsion architecture for fast transit of heavy (1 ton and more) payloads across the Solar System and to the interstellar medium</a:t>
            </a:r>
          </a:p>
          <a:p>
            <a:pPr marL="630000" lvl="1" indent="-270000">
              <a:lnSpc>
                <a:spcPct val="100000"/>
              </a:lnSpc>
              <a:spcBef>
                <a:spcPts val="600"/>
              </a:spcBef>
              <a:buSzPct val="100000"/>
            </a:pPr>
            <a:endParaRPr lang="en-US" sz="2000" dirty="0"/>
          </a:p>
          <a:p>
            <a:pPr marL="630000" lvl="1" indent="-270000">
              <a:lnSpc>
                <a:spcPct val="100000"/>
              </a:lnSpc>
              <a:spcBef>
                <a:spcPts val="600"/>
              </a:spcBef>
              <a:buSzPct val="100000"/>
            </a:pP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Non-material Ejection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Non-material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Ejection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439729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F1AB-8F06-4DFE-A73A-556DB6555115}"/>
              </a:ext>
            </a:extLst>
          </p:cNvPr>
          <p:cNvSpPr>
            <a:spLocks noGrp="1"/>
          </p:cNvSpPr>
          <p:nvPr>
            <p:ph type="title"/>
          </p:nvPr>
        </p:nvSpPr>
        <p:spPr/>
        <p:txBody>
          <a:bodyPr>
            <a:noAutofit/>
          </a:bodyPr>
          <a:lstStyle/>
          <a:p>
            <a:r>
              <a:rPr lang="en-US" dirty="0"/>
              <a:t>Future Propulsion Systems</a:t>
            </a:r>
          </a:p>
        </p:txBody>
      </p:sp>
      <p:sp>
        <p:nvSpPr>
          <p:cNvPr id="3" name="Text Placeholder 2">
            <a:extLst>
              <a:ext uri="{FF2B5EF4-FFF2-40B4-BE49-F238E27FC236}">
                <a16:creationId xmlns:a16="http://schemas.microsoft.com/office/drawing/2014/main" id="{1EFB4A26-1E15-421F-909D-81D6FA4DF496}"/>
              </a:ext>
            </a:extLst>
          </p:cNvPr>
          <p:cNvSpPr>
            <a:spLocks noGrp="1"/>
          </p:cNvSpPr>
          <p:nvPr>
            <p:ph type="body" idx="1"/>
          </p:nvPr>
        </p:nvSpPr>
        <p:spPr/>
        <p:txBody>
          <a:bodyPr/>
          <a:lstStyle/>
          <a:p>
            <a:r>
              <a:rPr lang="en-US" dirty="0"/>
              <a:t>	Brief overview on future space propulsion systems</a:t>
            </a:r>
          </a:p>
        </p:txBody>
      </p:sp>
      <p:pic>
        <p:nvPicPr>
          <p:cNvPr id="6" name="Grafik 5">
            <a:extLst>
              <a:ext uri="{FF2B5EF4-FFF2-40B4-BE49-F238E27FC236}">
                <a16:creationId xmlns:a16="http://schemas.microsoft.com/office/drawing/2014/main" id="{5279EFFF-597A-4A9B-94C6-D787C92A7A2E}"/>
              </a:ext>
            </a:extLst>
          </p:cNvPr>
          <p:cNvPicPr>
            <a:picLocks noChangeAspect="1"/>
          </p:cNvPicPr>
          <p:nvPr/>
        </p:nvPicPr>
        <p:blipFill>
          <a:blip r:embed="rId2"/>
          <a:stretch>
            <a:fillRect/>
          </a:stretch>
        </p:blipFill>
        <p:spPr>
          <a:xfrm>
            <a:off x="1850833" y="0"/>
            <a:ext cx="4223133" cy="6854941"/>
          </a:xfrm>
          <a:prstGeom prst="rect">
            <a:avLst/>
          </a:prstGeom>
        </p:spPr>
      </p:pic>
      <p:pic>
        <p:nvPicPr>
          <p:cNvPr id="5" name="Picture Placeholder 22">
            <a:extLst>
              <a:ext uri="{FF2B5EF4-FFF2-40B4-BE49-F238E27FC236}">
                <a16:creationId xmlns:a16="http://schemas.microsoft.com/office/drawing/2014/main" id="{866FCF24-590A-481C-AC8F-E44CAFF9CD44}"/>
              </a:ext>
            </a:extLst>
          </p:cNvPr>
          <p:cNvPicPr>
            <a:picLocks noGrp="1" noChangeAspect="1"/>
          </p:cNvPicPr>
          <p:nvPr>
            <p:ph type="pic" idx="2"/>
          </p:nvPr>
        </p:nvPicPr>
        <p:blipFill>
          <a:blip r:embed="rId3"/>
          <a:srcRect l="29948" r="29948"/>
          <a:stretch>
            <a:fillRect/>
          </a:stretch>
        </p:blipFill>
        <p:spPr>
          <a:xfrm>
            <a:off x="1206501" y="0"/>
            <a:ext cx="4889500" cy="6858000"/>
          </a:xfrm>
          <a:prstGeom prst="rect">
            <a:avLst/>
          </a:prstGeom>
        </p:spPr>
      </p:pic>
      <p:pic>
        <p:nvPicPr>
          <p:cNvPr id="7" name="Grafik 6">
            <a:extLst>
              <a:ext uri="{FF2B5EF4-FFF2-40B4-BE49-F238E27FC236}">
                <a16:creationId xmlns:a16="http://schemas.microsoft.com/office/drawing/2014/main" id="{59C45F71-C7BF-488C-A6E7-3A444355F213}"/>
              </a:ext>
            </a:extLst>
          </p:cNvPr>
          <p:cNvPicPr>
            <a:picLocks noChangeAspect="1"/>
          </p:cNvPicPr>
          <p:nvPr/>
        </p:nvPicPr>
        <p:blipFill>
          <a:blip r:embed="rId4"/>
          <a:stretch>
            <a:fillRect/>
          </a:stretch>
        </p:blipFill>
        <p:spPr>
          <a:xfrm>
            <a:off x="1219628" y="914395"/>
            <a:ext cx="4876374" cy="4946754"/>
          </a:xfrm>
          <a:prstGeom prst="rect">
            <a:avLst/>
          </a:prstGeom>
        </p:spPr>
      </p:pic>
    </p:spTree>
    <p:extLst>
      <p:ext uri="{BB962C8B-B14F-4D97-AF65-F5344CB8AC3E}">
        <p14:creationId xmlns:p14="http://schemas.microsoft.com/office/powerpoint/2010/main" val="2955706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endParaRPr lang="de-DE" sz="18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951CFA15-B999-4362-B7A2-C4FCC0EF352D}"/>
              </a:ext>
            </a:extLst>
          </p:cNvPr>
          <p:cNvPicPr>
            <a:picLocks noChangeAspect="1"/>
          </p:cNvPicPr>
          <p:nvPr/>
        </p:nvPicPr>
        <p:blipFill>
          <a:blip r:embed="rId2"/>
          <a:stretch>
            <a:fillRect/>
          </a:stretch>
        </p:blipFill>
        <p:spPr>
          <a:xfrm>
            <a:off x="1732140" y="2553953"/>
            <a:ext cx="9250538" cy="4043696"/>
          </a:xfrm>
          <a:prstGeom prst="rect">
            <a:avLst/>
          </a:prstGeom>
        </p:spPr>
      </p:pic>
    </p:spTree>
    <p:extLst>
      <p:ext uri="{BB962C8B-B14F-4D97-AF65-F5344CB8AC3E}">
        <p14:creationId xmlns:p14="http://schemas.microsoft.com/office/powerpoint/2010/main" val="163755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Innovative Propulsion, by definition, shall: </a:t>
            </a:r>
          </a:p>
          <a:p>
            <a:pPr marL="630000" lvl="1" indent="-270000">
              <a:lnSpc>
                <a:spcPct val="100000"/>
              </a:lnSpc>
              <a:spcBef>
                <a:spcPts val="600"/>
              </a:spcBef>
              <a:buSzPct val="100000"/>
            </a:pPr>
            <a:r>
              <a:rPr lang="en-US" sz="2000" dirty="0"/>
              <a:t>Bring significant positive benefit in terms of mass, performance, cost and flexibility</a:t>
            </a:r>
          </a:p>
          <a:p>
            <a:pPr marL="630000" lvl="1" indent="-270000">
              <a:lnSpc>
                <a:spcPct val="100000"/>
              </a:lnSpc>
              <a:spcBef>
                <a:spcPts val="600"/>
              </a:spcBef>
              <a:buSzPct val="100000"/>
            </a:pPr>
            <a:r>
              <a:rPr lang="en-US" sz="2000" dirty="0"/>
              <a:t>Be at low TRL yet enough (&gt; TRL 2) to be engineered and demonstrated in a medium term</a:t>
            </a:r>
          </a:p>
          <a:p>
            <a:pPr marL="630000" lvl="1" indent="-270000">
              <a:lnSpc>
                <a:spcPct val="100000"/>
              </a:lnSpc>
              <a:spcBef>
                <a:spcPts val="600"/>
              </a:spcBef>
              <a:buSzPct val="100000"/>
            </a:pPr>
            <a:r>
              <a:rPr lang="en-US" sz="2000" dirty="0"/>
              <a:t>Enable new missions or applications</a:t>
            </a:r>
          </a:p>
          <a:p>
            <a:pPr marL="630000" lvl="1" indent="-270000">
              <a:lnSpc>
                <a:spcPct val="100000"/>
              </a:lnSpc>
              <a:spcBef>
                <a:spcPts val="600"/>
              </a:spcBef>
              <a:buSzPct val="100000"/>
            </a:pPr>
            <a:r>
              <a:rPr lang="en-US" sz="2000" dirty="0"/>
              <a:t>Facilitate the creation of new markets</a:t>
            </a:r>
          </a:p>
          <a:p>
            <a:pPr marL="630000" lvl="1" indent="-270000">
              <a:lnSpc>
                <a:spcPct val="100000"/>
              </a:lnSpc>
              <a:spcBef>
                <a:spcPts val="600"/>
              </a:spcBef>
              <a:buSzPct val="100000"/>
            </a:pPr>
            <a:r>
              <a:rPr lang="en-US" sz="2000" dirty="0"/>
              <a:t>Enhance reliability and competitiveness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401482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The objectives of the IP–CCI are: </a:t>
            </a:r>
          </a:p>
          <a:p>
            <a:pPr marL="630000" lvl="1" indent="-270000">
              <a:lnSpc>
                <a:spcPct val="100000"/>
              </a:lnSpc>
              <a:spcBef>
                <a:spcPts val="600"/>
              </a:spcBef>
              <a:buSzPct val="100000"/>
            </a:pPr>
            <a:r>
              <a:rPr lang="en-US" sz="2000" dirty="0"/>
              <a:t>To identify and support the strategic interest of ESA member states, industry and academia</a:t>
            </a:r>
          </a:p>
          <a:p>
            <a:pPr marL="630000" lvl="1" indent="-270000">
              <a:lnSpc>
                <a:spcPct val="100000"/>
              </a:lnSpc>
              <a:spcBef>
                <a:spcPts val="600"/>
              </a:spcBef>
              <a:buSzPct val="100000"/>
            </a:pPr>
            <a:r>
              <a:rPr lang="en-US" sz="2000" dirty="0"/>
              <a:t>To stimulate the propulsion ecosystem of the ESA member states</a:t>
            </a:r>
          </a:p>
          <a:p>
            <a:pPr marL="630000" lvl="1" indent="-270000">
              <a:lnSpc>
                <a:spcPct val="100000"/>
              </a:lnSpc>
              <a:spcBef>
                <a:spcPts val="600"/>
              </a:spcBef>
              <a:buSzPct val="100000"/>
            </a:pPr>
            <a:r>
              <a:rPr lang="en-US" sz="2000" dirty="0"/>
              <a:t>To increase the technology readiness, implement IOV / IOD missions, foster the research, development and testing capabilities and demonstrate the applications and services</a:t>
            </a:r>
          </a:p>
          <a:p>
            <a:pPr marL="630000" lvl="1" indent="-270000">
              <a:lnSpc>
                <a:spcPct val="100000"/>
              </a:lnSpc>
              <a:spcBef>
                <a:spcPts val="600"/>
              </a:spcBef>
              <a:buSzPct val="100000"/>
            </a:pPr>
            <a:r>
              <a:rPr lang="en-US" sz="2000" dirty="0"/>
              <a:t>To provide an increased visibility of innovative propulsion activities for space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49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0271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C6BF-A9CC-164E-35BA-6F9718714AE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5AC0A36-8F5A-6346-0FAD-EC5337634790}"/>
              </a:ext>
            </a:extLst>
          </p:cNvPr>
          <p:cNvSpPr>
            <a:spLocks noGrp="1"/>
          </p:cNvSpPr>
          <p:nvPr>
            <p:ph idx="1"/>
          </p:nvPr>
        </p:nvSpPr>
        <p:spPr>
          <a:xfrm>
            <a:off x="1206500" y="1951929"/>
            <a:ext cx="10301817" cy="4515696"/>
          </a:xfrm>
        </p:spPr>
        <p:txBody>
          <a:bodyPr>
            <a:noAutofit/>
          </a:bodyPr>
          <a:lstStyle/>
          <a:p>
            <a:pPr marL="125730" indent="0">
              <a:buNone/>
            </a:pPr>
            <a:endParaRPr lang="en-US" sz="2400" dirty="0">
              <a:solidFill>
                <a:schemeClr val="tx1"/>
              </a:solidFill>
            </a:endParaRPr>
          </a:p>
          <a:p>
            <a:pPr marL="125730" indent="0">
              <a:buNone/>
            </a:pPr>
            <a:endParaRPr lang="de-DE" dirty="0"/>
          </a:p>
        </p:txBody>
      </p:sp>
      <p:sp>
        <p:nvSpPr>
          <p:cNvPr id="6" name="Espace réservé du numéro de diapositive 5">
            <a:extLst>
              <a:ext uri="{FF2B5EF4-FFF2-40B4-BE49-F238E27FC236}">
                <a16:creationId xmlns:a16="http://schemas.microsoft.com/office/drawing/2014/main" id="{6452DDF6-C0A3-774C-7388-28DB1C3BB10D}"/>
              </a:ext>
            </a:extLst>
          </p:cNvPr>
          <p:cNvSpPr>
            <a:spLocks noGrp="1"/>
          </p:cNvSpPr>
          <p:nvPr>
            <p:ph type="sldNum" sz="quarter" idx="12"/>
          </p:nvPr>
        </p:nvSpPr>
        <p:spPr/>
        <p:txBody>
          <a:bodyPr/>
          <a:lstStyle/>
          <a:p>
            <a:fld id="{E1E1CD7C-2161-7D43-862E-CE4C333CD873}" type="slidenum">
              <a:rPr lang="fr-FR" smtClean="0"/>
              <a:pPr/>
              <a:t>5</a:t>
            </a:fld>
            <a:endParaRPr lang="fr-FR" dirty="0"/>
          </a:p>
        </p:txBody>
      </p:sp>
      <p:sp>
        <p:nvSpPr>
          <p:cNvPr id="7" name="Google Shape;119;p5">
            <a:extLst>
              <a:ext uri="{FF2B5EF4-FFF2-40B4-BE49-F238E27FC236}">
                <a16:creationId xmlns:a16="http://schemas.microsoft.com/office/drawing/2014/main" id="{867E640A-5291-9326-FBA7-1609E7A70B25}"/>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9BF3FB50-FA11-D154-9E00-4EBBFDDB788D}"/>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hteck: abgerundete Ecken 9">
            <a:extLst>
              <a:ext uri="{FF2B5EF4-FFF2-40B4-BE49-F238E27FC236}">
                <a16:creationId xmlns:a16="http://schemas.microsoft.com/office/drawing/2014/main" id="{32EECB9A-0EA7-6D51-D5E5-9D28987E1AED}"/>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El</a:t>
            </a:r>
            <a:r>
              <a:rPr lang="en-US" sz="2400" noProof="0" dirty="0" err="1"/>
              <a:t>ectrical</a:t>
            </a:r>
            <a:r>
              <a:rPr lang="en-US" sz="2400" noProof="0" dirty="0"/>
              <a:t> Propulsion Systems</a:t>
            </a:r>
          </a:p>
        </p:txBody>
      </p:sp>
      <p:sp>
        <p:nvSpPr>
          <p:cNvPr id="31" name="Rechteck: abgerundete Ecken 30">
            <a:extLst>
              <a:ext uri="{FF2B5EF4-FFF2-40B4-BE49-F238E27FC236}">
                <a16:creationId xmlns:a16="http://schemas.microsoft.com/office/drawing/2014/main" id="{DE4BB4D8-76EC-4129-45B1-25DFA04165F9}"/>
              </a:ext>
            </a:extLst>
          </p:cNvPr>
          <p:cNvSpPr/>
          <p:nvPr/>
        </p:nvSpPr>
        <p:spPr>
          <a:xfrm>
            <a:off x="4661206" y="2910869"/>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Electrostatic</a:t>
            </a:r>
          </a:p>
        </p:txBody>
      </p:sp>
      <p:sp>
        <p:nvSpPr>
          <p:cNvPr id="32" name="Rechteck: abgerundete Ecken 31">
            <a:extLst>
              <a:ext uri="{FF2B5EF4-FFF2-40B4-BE49-F238E27FC236}">
                <a16:creationId xmlns:a16="http://schemas.microsoft.com/office/drawing/2014/main" id="{A7E7D173-6B8B-8A47-6E13-EAC704737D0B}"/>
              </a:ext>
            </a:extLst>
          </p:cNvPr>
          <p:cNvSpPr/>
          <p:nvPr/>
        </p:nvSpPr>
        <p:spPr>
          <a:xfrm>
            <a:off x="4661207" y="5495630"/>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Electromagnetic</a:t>
            </a:r>
          </a:p>
        </p:txBody>
      </p:sp>
      <p:sp>
        <p:nvSpPr>
          <p:cNvPr id="36" name="Rechteck: abgerundete Ecken 35">
            <a:extLst>
              <a:ext uri="{FF2B5EF4-FFF2-40B4-BE49-F238E27FC236}">
                <a16:creationId xmlns:a16="http://schemas.microsoft.com/office/drawing/2014/main" id="{E257DFAF-A032-7BC5-F02F-438042A9CBB9}"/>
              </a:ext>
            </a:extLst>
          </p:cNvPr>
          <p:cNvSpPr/>
          <p:nvPr/>
        </p:nvSpPr>
        <p:spPr>
          <a:xfrm>
            <a:off x="7460685" y="5233930"/>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Helicon Thruster</a:t>
            </a:r>
            <a:endParaRPr lang="en-US" sz="2400" noProof="0" dirty="0"/>
          </a:p>
        </p:txBody>
      </p:sp>
      <p:sp>
        <p:nvSpPr>
          <p:cNvPr id="37" name="Rechteck: abgerundete Ecken 36">
            <a:extLst>
              <a:ext uri="{FF2B5EF4-FFF2-40B4-BE49-F238E27FC236}">
                <a16:creationId xmlns:a16="http://schemas.microsoft.com/office/drawing/2014/main" id="{398C5904-5833-5C8A-7063-093D0A510013}"/>
              </a:ext>
            </a:extLst>
          </p:cNvPr>
          <p:cNvSpPr/>
          <p:nvPr/>
        </p:nvSpPr>
        <p:spPr>
          <a:xfrm>
            <a:off x="7451178" y="6046990"/>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Magnetic Nozzle</a:t>
            </a:r>
            <a:endParaRPr lang="en-US" sz="2400" noProof="0" dirty="0"/>
          </a:p>
        </p:txBody>
      </p:sp>
      <p:cxnSp>
        <p:nvCxnSpPr>
          <p:cNvPr id="33" name="Gerade Verbindung mit Pfeil 32">
            <a:extLst>
              <a:ext uri="{FF2B5EF4-FFF2-40B4-BE49-F238E27FC236}">
                <a16:creationId xmlns:a16="http://schemas.microsoft.com/office/drawing/2014/main" id="{3D019862-24B6-8C9F-D7D4-79CB860336E2}"/>
              </a:ext>
            </a:extLst>
          </p:cNvPr>
          <p:cNvCxnSpPr>
            <a:cxnSpLocks/>
            <a:stCxn id="32" idx="3"/>
            <a:endCxn id="36" idx="1"/>
          </p:cNvCxnSpPr>
          <p:nvPr/>
        </p:nvCxnSpPr>
        <p:spPr>
          <a:xfrm flipV="1">
            <a:off x="7181207" y="5583554"/>
            <a:ext cx="279478" cy="467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862790E-F068-B222-2FD9-0A0E910CA9EB}"/>
              </a:ext>
            </a:extLst>
          </p:cNvPr>
          <p:cNvCxnSpPr>
            <a:cxnSpLocks/>
            <a:stCxn id="32" idx="3"/>
            <a:endCxn id="37" idx="1"/>
          </p:cNvCxnSpPr>
          <p:nvPr/>
        </p:nvCxnSpPr>
        <p:spPr>
          <a:xfrm>
            <a:off x="7181207" y="6051256"/>
            <a:ext cx="269971" cy="345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499D6547-3A7D-770F-A1B0-DCAF98179B44}"/>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243938D2-9807-EC4D-B68C-FB7E41A9DC09}"/>
              </a:ext>
            </a:extLst>
          </p:cNvPr>
          <p:cNvCxnSpPr>
            <a:cxnSpLocks/>
            <a:stCxn id="10" idx="3"/>
            <a:endCxn id="31" idx="1"/>
          </p:cNvCxnSpPr>
          <p:nvPr/>
        </p:nvCxnSpPr>
        <p:spPr>
          <a:xfrm flipV="1">
            <a:off x="4152900" y="3466495"/>
            <a:ext cx="508306" cy="673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abgerundete Ecken 39">
            <a:extLst>
              <a:ext uri="{FF2B5EF4-FFF2-40B4-BE49-F238E27FC236}">
                <a16:creationId xmlns:a16="http://schemas.microsoft.com/office/drawing/2014/main" id="{47B9DD3A-A7BA-EC1D-BE52-211F194AC83F}"/>
              </a:ext>
            </a:extLst>
          </p:cNvPr>
          <p:cNvSpPr/>
          <p:nvPr/>
        </p:nvSpPr>
        <p:spPr>
          <a:xfrm>
            <a:off x="7460684" y="4420870"/>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Pulsed Plasma Thruster</a:t>
            </a:r>
            <a:endParaRPr lang="en-US" sz="2400" noProof="0" dirty="0"/>
          </a:p>
        </p:txBody>
      </p:sp>
      <p:cxnSp>
        <p:nvCxnSpPr>
          <p:cNvPr id="46" name="Gerade Verbindung mit Pfeil 45">
            <a:extLst>
              <a:ext uri="{FF2B5EF4-FFF2-40B4-BE49-F238E27FC236}">
                <a16:creationId xmlns:a16="http://schemas.microsoft.com/office/drawing/2014/main" id="{5A7F7398-95D9-0480-DC08-7F97551ABEEF}"/>
              </a:ext>
            </a:extLst>
          </p:cNvPr>
          <p:cNvCxnSpPr>
            <a:cxnSpLocks/>
            <a:stCxn id="32" idx="3"/>
            <a:endCxn id="40" idx="1"/>
          </p:cNvCxnSpPr>
          <p:nvPr/>
        </p:nvCxnSpPr>
        <p:spPr>
          <a:xfrm flipV="1">
            <a:off x="7181207" y="4770494"/>
            <a:ext cx="279477" cy="1280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abgerundete Ecken 27">
            <a:extLst>
              <a:ext uri="{FF2B5EF4-FFF2-40B4-BE49-F238E27FC236}">
                <a16:creationId xmlns:a16="http://schemas.microsoft.com/office/drawing/2014/main" id="{15D7B9F5-EC5A-4744-8257-E239FB93E75E}"/>
              </a:ext>
            </a:extLst>
          </p:cNvPr>
          <p:cNvSpPr/>
          <p:nvPr/>
        </p:nvSpPr>
        <p:spPr>
          <a:xfrm>
            <a:off x="4659274" y="1543067"/>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Electrothermal</a:t>
            </a:r>
          </a:p>
        </p:txBody>
      </p:sp>
      <p:sp>
        <p:nvSpPr>
          <p:cNvPr id="29" name="Rechteck: abgerundete Ecken 28">
            <a:extLst>
              <a:ext uri="{FF2B5EF4-FFF2-40B4-BE49-F238E27FC236}">
                <a16:creationId xmlns:a16="http://schemas.microsoft.com/office/drawing/2014/main" id="{CB74B9E3-5CE0-4AA6-9498-0C5B8734F360}"/>
              </a:ext>
            </a:extLst>
          </p:cNvPr>
          <p:cNvSpPr/>
          <p:nvPr/>
        </p:nvSpPr>
        <p:spPr>
          <a:xfrm>
            <a:off x="1778000" y="87325"/>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Therm</a:t>
            </a:r>
            <a:r>
              <a:rPr lang="en-US" sz="2400" noProof="0" dirty="0"/>
              <a:t>al Propulsion Systems</a:t>
            </a:r>
          </a:p>
        </p:txBody>
      </p:sp>
      <p:sp>
        <p:nvSpPr>
          <p:cNvPr id="35" name="Rechteck: abgerundete Ecken 34">
            <a:extLst>
              <a:ext uri="{FF2B5EF4-FFF2-40B4-BE49-F238E27FC236}">
                <a16:creationId xmlns:a16="http://schemas.microsoft.com/office/drawing/2014/main" id="{6953D1BE-17C2-4557-A5B9-4145DC67F7DC}"/>
              </a:ext>
            </a:extLst>
          </p:cNvPr>
          <p:cNvSpPr/>
          <p:nvPr/>
        </p:nvSpPr>
        <p:spPr>
          <a:xfrm>
            <a:off x="144080" y="1543067"/>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ResistojetThruster</a:t>
            </a:r>
            <a:endParaRPr lang="en-US" sz="2400" noProof="0" dirty="0"/>
          </a:p>
        </p:txBody>
      </p:sp>
      <p:sp>
        <p:nvSpPr>
          <p:cNvPr id="47" name="Rechteck: abgerundete Ecken 46">
            <a:extLst>
              <a:ext uri="{FF2B5EF4-FFF2-40B4-BE49-F238E27FC236}">
                <a16:creationId xmlns:a16="http://schemas.microsoft.com/office/drawing/2014/main" id="{7BE8D86A-3BB6-47E2-82CA-4494F6292C2F}"/>
              </a:ext>
            </a:extLst>
          </p:cNvPr>
          <p:cNvSpPr/>
          <p:nvPr/>
        </p:nvSpPr>
        <p:spPr>
          <a:xfrm>
            <a:off x="144080" y="2361716"/>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Arcjet</a:t>
            </a:r>
            <a:r>
              <a:rPr lang="en-US" sz="2400" dirty="0"/>
              <a:t> Thruster</a:t>
            </a:r>
            <a:endParaRPr lang="en-US" sz="2400" noProof="0" dirty="0"/>
          </a:p>
        </p:txBody>
      </p:sp>
      <p:cxnSp>
        <p:nvCxnSpPr>
          <p:cNvPr id="48" name="Gerade Verbindung mit Pfeil 47">
            <a:extLst>
              <a:ext uri="{FF2B5EF4-FFF2-40B4-BE49-F238E27FC236}">
                <a16:creationId xmlns:a16="http://schemas.microsoft.com/office/drawing/2014/main" id="{AC61FFD9-6C5B-4306-A93E-5FF07BA6DC4D}"/>
              </a:ext>
            </a:extLst>
          </p:cNvPr>
          <p:cNvCxnSpPr>
            <a:cxnSpLocks/>
            <a:stCxn id="10" idx="3"/>
            <a:endCxn id="28" idx="1"/>
          </p:cNvCxnSpPr>
          <p:nvPr/>
        </p:nvCxnSpPr>
        <p:spPr>
          <a:xfrm flipV="1">
            <a:off x="4152900" y="2098693"/>
            <a:ext cx="506374" cy="204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3F03C17-AB97-4BAD-974C-1BF528C5420E}"/>
              </a:ext>
            </a:extLst>
          </p:cNvPr>
          <p:cNvCxnSpPr>
            <a:cxnSpLocks/>
            <a:stCxn id="29" idx="3"/>
            <a:endCxn id="28" idx="1"/>
          </p:cNvCxnSpPr>
          <p:nvPr/>
        </p:nvCxnSpPr>
        <p:spPr>
          <a:xfrm>
            <a:off x="4152900" y="720738"/>
            <a:ext cx="506374" cy="13779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F4F4FA7E-6519-4845-8DC2-71875AFF6B5F}"/>
              </a:ext>
            </a:extLst>
          </p:cNvPr>
          <p:cNvCxnSpPr>
            <a:cxnSpLocks/>
            <a:stCxn id="28" idx="1"/>
            <a:endCxn id="35" idx="3"/>
          </p:cNvCxnSpPr>
          <p:nvPr/>
        </p:nvCxnSpPr>
        <p:spPr>
          <a:xfrm flipH="1" flipV="1">
            <a:off x="3744080" y="1892691"/>
            <a:ext cx="915194" cy="206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6799903C-C0D6-4A0A-88F4-EFD376FA939D}"/>
              </a:ext>
            </a:extLst>
          </p:cNvPr>
          <p:cNvCxnSpPr>
            <a:cxnSpLocks/>
            <a:stCxn id="28" idx="1"/>
            <a:endCxn id="47" idx="3"/>
          </p:cNvCxnSpPr>
          <p:nvPr/>
        </p:nvCxnSpPr>
        <p:spPr>
          <a:xfrm flipH="1">
            <a:off x="3744080" y="2098693"/>
            <a:ext cx="915194" cy="612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Ellipse 53">
            <a:extLst>
              <a:ext uri="{FF2B5EF4-FFF2-40B4-BE49-F238E27FC236}">
                <a16:creationId xmlns:a16="http://schemas.microsoft.com/office/drawing/2014/main" id="{CC67DB2A-C3F8-4A9F-8FE4-68277B0146CB}"/>
              </a:ext>
            </a:extLst>
          </p:cNvPr>
          <p:cNvSpPr/>
          <p:nvPr/>
        </p:nvSpPr>
        <p:spPr>
          <a:xfrm>
            <a:off x="144080" y="1225593"/>
            <a:ext cx="7035194" cy="2033127"/>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abgerundete Ecken 26">
            <a:extLst>
              <a:ext uri="{FF2B5EF4-FFF2-40B4-BE49-F238E27FC236}">
                <a16:creationId xmlns:a16="http://schemas.microsoft.com/office/drawing/2014/main" id="{2F854FC8-7D4F-4802-BE5B-BE6DA300519A}"/>
              </a:ext>
            </a:extLst>
          </p:cNvPr>
          <p:cNvSpPr/>
          <p:nvPr/>
        </p:nvSpPr>
        <p:spPr>
          <a:xfrm>
            <a:off x="7451177" y="3582366"/>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MPD Thruster</a:t>
            </a:r>
            <a:endParaRPr lang="en-US" sz="2400" noProof="0" dirty="0"/>
          </a:p>
        </p:txBody>
      </p:sp>
      <p:cxnSp>
        <p:nvCxnSpPr>
          <p:cNvPr id="34" name="Gerade Verbindung mit Pfeil 33">
            <a:extLst>
              <a:ext uri="{FF2B5EF4-FFF2-40B4-BE49-F238E27FC236}">
                <a16:creationId xmlns:a16="http://schemas.microsoft.com/office/drawing/2014/main" id="{5A7B06F3-A38E-4664-984B-500F14D3A54E}"/>
              </a:ext>
            </a:extLst>
          </p:cNvPr>
          <p:cNvCxnSpPr>
            <a:cxnSpLocks/>
            <a:stCxn id="32" idx="3"/>
            <a:endCxn id="27" idx="1"/>
          </p:cNvCxnSpPr>
          <p:nvPr/>
        </p:nvCxnSpPr>
        <p:spPr>
          <a:xfrm flipV="1">
            <a:off x="7181207" y="3931990"/>
            <a:ext cx="269970" cy="2119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859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1 - High Efficiency Atmospheric-Breathing Electric Propulsion</a:t>
            </a:r>
          </a:p>
          <a:p>
            <a:pPr marL="630000" lvl="1" indent="-270000">
              <a:lnSpc>
                <a:spcPct val="100000"/>
              </a:lnSpc>
              <a:spcBef>
                <a:spcPts val="600"/>
              </a:spcBef>
              <a:buSzPct val="100000"/>
            </a:pPr>
            <a:r>
              <a:rPr lang="en-US" sz="2000" dirty="0"/>
              <a:t>Atmospheric-breathing electric propulsion systems are defined by their capability to generate thrust using as propellant the gases of the atmosphere, which are collected by an intake installed on the same platform</a:t>
            </a:r>
          </a:p>
          <a:p>
            <a:pPr marL="630000" lvl="1" indent="-270000">
              <a:lnSpc>
                <a:spcPct val="100000"/>
              </a:lnSpc>
              <a:spcBef>
                <a:spcPts val="600"/>
              </a:spcBef>
              <a:buSzPct val="100000"/>
            </a:pPr>
            <a:r>
              <a:rPr lang="en-US" sz="2000" dirty="0"/>
              <a:t>They are capable of operating with variable atmospheric gas mixtures and densities, and resilient to long term operation in a challenging environment</a:t>
            </a:r>
          </a:p>
          <a:p>
            <a:pPr marL="630000" lvl="1" indent="-270000">
              <a:lnSpc>
                <a:spcPct val="100000"/>
              </a:lnSpc>
              <a:spcBef>
                <a:spcPts val="600"/>
              </a:spcBef>
              <a:buSzPct val="100000"/>
            </a:pPr>
            <a:r>
              <a:rPr lang="en-US" sz="2000" dirty="0"/>
              <a:t>This topic targets innovative electric propulsion systems with high thrust-to-power and high-specific-impulse capability</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45ABF7D4-8A35-4610-B7AA-BD04A7721D70}"/>
              </a:ext>
            </a:extLst>
          </p:cNvPr>
          <p:cNvPicPr>
            <a:picLocks noChangeAspect="1"/>
          </p:cNvPicPr>
          <p:nvPr/>
        </p:nvPicPr>
        <p:blipFill>
          <a:blip r:embed="rId2"/>
          <a:stretch>
            <a:fillRect/>
          </a:stretch>
        </p:blipFill>
        <p:spPr>
          <a:xfrm>
            <a:off x="9772411" y="214302"/>
            <a:ext cx="2275509" cy="2275509"/>
          </a:xfrm>
          <a:prstGeom prst="rect">
            <a:avLst/>
          </a:prstGeom>
        </p:spPr>
      </p:pic>
    </p:spTree>
    <p:extLst>
      <p:ext uri="{BB962C8B-B14F-4D97-AF65-F5344CB8AC3E}">
        <p14:creationId xmlns:p14="http://schemas.microsoft.com/office/powerpoint/2010/main" val="615928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2 - </a:t>
            </a:r>
            <a:r>
              <a:rPr lang="de-DE" sz="2200" dirty="0" err="1"/>
              <a:t>Advanced</a:t>
            </a:r>
            <a:r>
              <a:rPr lang="de-DE" sz="2200" dirty="0"/>
              <a:t> </a:t>
            </a:r>
            <a:r>
              <a:rPr lang="de-DE" sz="2200" dirty="0" err="1"/>
              <a:t>Airbreathing</a:t>
            </a:r>
            <a:r>
              <a:rPr lang="de-DE" sz="2200" dirty="0"/>
              <a:t> Propulsion</a:t>
            </a:r>
          </a:p>
          <a:p>
            <a:pPr marL="630000" lvl="1" indent="-270000">
              <a:lnSpc>
                <a:spcPct val="100000"/>
              </a:lnSpc>
              <a:spcBef>
                <a:spcPts val="600"/>
              </a:spcBef>
              <a:buSzPct val="100000"/>
            </a:pPr>
            <a:r>
              <a:rPr lang="en-US" sz="2000" dirty="0"/>
              <a:t>Generating lift by means of atmospheric flight while ingesting the atmospheric oxidizer into the airbreathing engine results into an overall lighter flight vehicle: there is no need to carry the oxidizer and the related storage system on board and the high aerodynamic efficiency L/D &gt; 1 lowers further the required thrust with respect to classical non-lifting vehicles</a:t>
            </a:r>
          </a:p>
          <a:p>
            <a:pPr marL="630000" lvl="1" indent="-270000">
              <a:lnSpc>
                <a:spcPct val="100000"/>
              </a:lnSpc>
              <a:spcBef>
                <a:spcPts val="600"/>
              </a:spcBef>
              <a:buSzPct val="100000"/>
            </a:pPr>
            <a:r>
              <a:rPr lang="en-US" sz="2000" dirty="0"/>
              <a:t>The main applications are to first stages of launchers, replacing the booster function and potentially performing some of the duty of subsequent stages, or suborbital point-to-point transports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280976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2 - </a:t>
            </a:r>
            <a:r>
              <a:rPr lang="de-DE" sz="2200" dirty="0" err="1"/>
              <a:t>Advanced</a:t>
            </a:r>
            <a:r>
              <a:rPr lang="de-DE" sz="2200" dirty="0"/>
              <a:t> </a:t>
            </a:r>
            <a:r>
              <a:rPr lang="de-DE" sz="2200" dirty="0" err="1"/>
              <a:t>Airbreathing</a:t>
            </a:r>
            <a:r>
              <a:rPr lang="de-DE" sz="2200" dirty="0"/>
              <a:t> Propulsion</a:t>
            </a:r>
          </a:p>
          <a:p>
            <a:pPr marL="630000" lvl="1" indent="-270000">
              <a:lnSpc>
                <a:spcPct val="100000"/>
              </a:lnSpc>
              <a:spcBef>
                <a:spcPts val="600"/>
              </a:spcBef>
              <a:buSzPct val="100000"/>
            </a:pPr>
            <a:r>
              <a:rPr lang="en-US" sz="2000" dirty="0"/>
              <a:t>Owing to a wide flight regime, potentially from Mach 0 to about 12, the vehicle and its propulsion must perform in an ample operational range</a:t>
            </a:r>
          </a:p>
          <a:p>
            <a:pPr marL="630000" lvl="1" indent="-270000">
              <a:lnSpc>
                <a:spcPct val="100000"/>
              </a:lnSpc>
              <a:spcBef>
                <a:spcPts val="600"/>
              </a:spcBef>
              <a:buSzPct val="100000"/>
            </a:pPr>
            <a:r>
              <a:rPr lang="en-US" sz="2000" dirty="0"/>
              <a:t>This challenges the design of the propulsion system, which may incorporate variable geometry elements to enlarge the operational regime of the: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Air intake and isolator</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Compressor: ram- or turbo based</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Combustor and injectors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Nozzle and thrust vectoring</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952759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2 - </a:t>
            </a:r>
            <a:r>
              <a:rPr lang="de-DE" sz="2200" dirty="0" err="1"/>
              <a:t>Advanced</a:t>
            </a:r>
            <a:r>
              <a:rPr lang="de-DE" sz="2200" dirty="0"/>
              <a:t> </a:t>
            </a:r>
            <a:r>
              <a:rPr lang="de-DE" sz="2200" dirty="0" err="1"/>
              <a:t>Airbreathing</a:t>
            </a:r>
            <a:r>
              <a:rPr lang="de-DE" sz="2200" dirty="0"/>
              <a:t> Propulsion</a:t>
            </a:r>
          </a:p>
          <a:p>
            <a:pPr marL="630000" lvl="1" indent="-270000">
              <a:lnSpc>
                <a:spcPct val="100000"/>
              </a:lnSpc>
              <a:spcBef>
                <a:spcPts val="600"/>
              </a:spcBef>
              <a:buSzPct val="100000"/>
            </a:pPr>
            <a:r>
              <a:rPr lang="en-US" sz="2000" dirty="0"/>
              <a:t>As an alternative to the multi-mode variable cycle engine, an engine integrating different propulsion elements can also be considered, e.g. a turbine- or rocket- based combined cycle engine and a (</a:t>
            </a:r>
            <a:r>
              <a:rPr lang="en-US" sz="2000" dirty="0" err="1"/>
              <a:t>sc</a:t>
            </a:r>
            <a:r>
              <a:rPr lang="en-US" sz="2000" dirty="0"/>
              <a:t>)ramjet which provides the required operational range</a:t>
            </a:r>
          </a:p>
          <a:p>
            <a:pPr marL="630000" lvl="1" indent="-270000">
              <a:lnSpc>
                <a:spcPct val="100000"/>
              </a:lnSpc>
              <a:spcBef>
                <a:spcPts val="600"/>
              </a:spcBef>
              <a:buSzPct val="100000"/>
            </a:pPr>
            <a:r>
              <a:rPr lang="en-US" sz="2000" dirty="0"/>
              <a:t>In either case of a variable cycle engine or a combination of propulsion systems, the following design aspects have a critical impact in the overall performance of the vehicle: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transition between modes of operation, e.g. turbo to ramjet or ram to scramjet</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overall integration of the propulsion system in the vehicle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combined aerothermal and aerodynamic loads throughout the mission</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709559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2 - </a:t>
            </a:r>
            <a:r>
              <a:rPr lang="de-DE" sz="2200" dirty="0" err="1"/>
              <a:t>Advanced</a:t>
            </a:r>
            <a:r>
              <a:rPr lang="de-DE" sz="2200" dirty="0"/>
              <a:t> </a:t>
            </a:r>
            <a:r>
              <a:rPr lang="de-DE" sz="2200" dirty="0" err="1"/>
              <a:t>Airbreathing</a:t>
            </a:r>
            <a:r>
              <a:rPr lang="de-DE" sz="2200" dirty="0"/>
              <a:t> Propulsion</a:t>
            </a:r>
          </a:p>
          <a:p>
            <a:pPr marL="630000" lvl="1" indent="-270000">
              <a:lnSpc>
                <a:spcPct val="100000"/>
              </a:lnSpc>
              <a:spcBef>
                <a:spcPts val="600"/>
              </a:spcBef>
              <a:buSzPct val="100000"/>
            </a:pPr>
            <a:r>
              <a:rPr lang="en-US" sz="2000" dirty="0"/>
              <a:t>In either case of a variable cycle engine or a combination of propulsion systems, the following design aspects have a critical impact in the overall performance of the vehicle: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overall thrust-to-drag (aero-propulsive) balance to assure net thrust and acceleration</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various combustion regimes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internal flow path design from an aero-thermo-mechanical-structural point of view</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design and integration of the variable geometry components, e.g. intakes, throats and nozzles, by translation, deflection or morphing of the structural elements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833134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2 - </a:t>
            </a:r>
            <a:r>
              <a:rPr lang="de-DE" sz="2200" dirty="0" err="1"/>
              <a:t>Advanced</a:t>
            </a:r>
            <a:r>
              <a:rPr lang="de-DE" sz="2200" dirty="0"/>
              <a:t> </a:t>
            </a:r>
            <a:r>
              <a:rPr lang="de-DE" sz="2200" dirty="0" err="1"/>
              <a:t>Airbreathing</a:t>
            </a:r>
            <a:r>
              <a:rPr lang="de-DE" sz="2200" dirty="0"/>
              <a:t> Propulsion</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ECC0D27-A95A-4394-8E3F-942D5F0A97D7}"/>
              </a:ext>
            </a:extLst>
          </p:cNvPr>
          <p:cNvPicPr>
            <a:picLocks noChangeAspect="1"/>
          </p:cNvPicPr>
          <p:nvPr/>
        </p:nvPicPr>
        <p:blipFill>
          <a:blip r:embed="rId2"/>
          <a:stretch>
            <a:fillRect/>
          </a:stretch>
        </p:blipFill>
        <p:spPr>
          <a:xfrm>
            <a:off x="4661422" y="3105912"/>
            <a:ext cx="3391974" cy="3491737"/>
          </a:xfrm>
          <a:prstGeom prst="rect">
            <a:avLst/>
          </a:prstGeom>
        </p:spPr>
      </p:pic>
    </p:spTree>
    <p:extLst>
      <p:ext uri="{BB962C8B-B14F-4D97-AF65-F5344CB8AC3E}">
        <p14:creationId xmlns:p14="http://schemas.microsoft.com/office/powerpoint/2010/main" val="4289643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3 - Rotating and Pulse Detonation Propulsion</a:t>
            </a:r>
          </a:p>
          <a:p>
            <a:pPr marL="630000" lvl="1" indent="-270000">
              <a:lnSpc>
                <a:spcPct val="100000"/>
              </a:lnSpc>
              <a:spcBef>
                <a:spcPts val="600"/>
              </a:spcBef>
              <a:buSzPct val="100000"/>
            </a:pPr>
            <a:r>
              <a:rPr lang="en-US" sz="2000" dirty="0"/>
              <a:t>Detonative propulsion engines exhibit superior performance in terms of specific impulse than conventional liquid, hybrid or solid rocket engines</a:t>
            </a:r>
          </a:p>
          <a:p>
            <a:pPr marL="630000" lvl="1" indent="-270000">
              <a:lnSpc>
                <a:spcPct val="100000"/>
              </a:lnSpc>
              <a:spcBef>
                <a:spcPts val="600"/>
              </a:spcBef>
              <a:buSzPct val="100000"/>
            </a:pPr>
            <a:r>
              <a:rPr lang="en-US" sz="2000" dirty="0"/>
              <a:t>In addition, the pressure gain combustion offers the advantage of lowering the required injection pressure, thus potentially benefiting from an overall reduction in system mass</a:t>
            </a:r>
          </a:p>
          <a:p>
            <a:pPr marL="630000" lvl="1" indent="-270000">
              <a:lnSpc>
                <a:spcPct val="100000"/>
              </a:lnSpc>
              <a:spcBef>
                <a:spcPts val="600"/>
              </a:spcBef>
              <a:buSzPct val="100000"/>
            </a:pPr>
            <a:r>
              <a:rPr lang="en-US" sz="2000" dirty="0"/>
              <a:t>There are two approaches to realize detonative combustion in a propulsive system: pulse detonation and rotating detonation</a:t>
            </a:r>
          </a:p>
          <a:p>
            <a:pPr marL="630000" lvl="1" indent="-270000">
              <a:lnSpc>
                <a:spcPct val="100000"/>
              </a:lnSpc>
              <a:spcBef>
                <a:spcPts val="600"/>
              </a:spcBef>
              <a:buSzPct val="100000"/>
            </a:pPr>
            <a:r>
              <a:rPr lang="en-US" sz="2000" dirty="0"/>
              <a:t>Both concepts have the potential of simplifying and reducing the weight of the current propulsion systems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42760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3 - Rotating and Pulse Detonation Propulsion</a:t>
            </a:r>
          </a:p>
          <a:p>
            <a:pPr marL="630000" lvl="1" indent="-270000">
              <a:lnSpc>
                <a:spcPct val="100000"/>
              </a:lnSpc>
              <a:spcBef>
                <a:spcPts val="600"/>
              </a:spcBef>
              <a:buSzPct val="100000"/>
            </a:pPr>
            <a:r>
              <a:rPr lang="en-US" sz="2000" dirty="0"/>
              <a:t>Although the research on detonative combustion started more than half a century ago, the needs of more affordable and efficient propulsion system justify this breakthrough</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669375CA-D96D-4DE8-AF1F-72AEAA669221}"/>
              </a:ext>
            </a:extLst>
          </p:cNvPr>
          <p:cNvPicPr>
            <a:picLocks noChangeAspect="1"/>
          </p:cNvPicPr>
          <p:nvPr/>
        </p:nvPicPr>
        <p:blipFill>
          <a:blip r:embed="rId2"/>
          <a:stretch>
            <a:fillRect/>
          </a:stretch>
        </p:blipFill>
        <p:spPr>
          <a:xfrm>
            <a:off x="5535718" y="3622357"/>
            <a:ext cx="3212042" cy="3134017"/>
          </a:xfrm>
          <a:prstGeom prst="rect">
            <a:avLst/>
          </a:prstGeom>
        </p:spPr>
      </p:pic>
      <p:pic>
        <p:nvPicPr>
          <p:cNvPr id="10" name="Grafik 9">
            <a:extLst>
              <a:ext uri="{FF2B5EF4-FFF2-40B4-BE49-F238E27FC236}">
                <a16:creationId xmlns:a16="http://schemas.microsoft.com/office/drawing/2014/main" id="{6A7823D5-68C5-4A83-B069-041EED7ACDFF}"/>
              </a:ext>
            </a:extLst>
          </p:cNvPr>
          <p:cNvPicPr>
            <a:picLocks noChangeAspect="1"/>
          </p:cNvPicPr>
          <p:nvPr/>
        </p:nvPicPr>
        <p:blipFill>
          <a:blip r:embed="rId3"/>
          <a:stretch>
            <a:fillRect/>
          </a:stretch>
        </p:blipFill>
        <p:spPr>
          <a:xfrm>
            <a:off x="2782569" y="3972136"/>
            <a:ext cx="2186593" cy="2088477"/>
          </a:xfrm>
          <a:prstGeom prst="rect">
            <a:avLst/>
          </a:prstGeom>
        </p:spPr>
      </p:pic>
    </p:spTree>
    <p:extLst>
      <p:ext uri="{BB962C8B-B14F-4D97-AF65-F5344CB8AC3E}">
        <p14:creationId xmlns:p14="http://schemas.microsoft.com/office/powerpoint/2010/main" val="290264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3 - Rotating and Pulse Detonation Propulsion</a:t>
            </a:r>
          </a:p>
          <a:p>
            <a:pPr marL="630000" lvl="1" indent="-270000">
              <a:lnSpc>
                <a:spcPct val="100000"/>
              </a:lnSpc>
              <a:spcBef>
                <a:spcPts val="600"/>
              </a:spcBef>
              <a:buSzPct val="100000"/>
            </a:pPr>
            <a:r>
              <a:rPr lang="en-US" sz="2000" dirty="0"/>
              <a:t>RTE (Rotating Detonation Engine)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 rotating detonation engine (RDE) uses a form of pressure gain combustion, where one or more detonations continuously travel around an annular channel</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Computational simulations and experimental results have shown that the RDE has potential in transport and other applications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In a detonative combustion, the flame front expands at supersonic speed</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It is theoretically more efficient than conventional deflagrative combustion by as much as 25% which would provide major fuel savings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Disadvantages include instability and noise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630008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3 - Rotating and Pulse Detonation Propulsion</a:t>
            </a:r>
          </a:p>
          <a:p>
            <a:pPr marL="630000" lvl="1" indent="-270000">
              <a:lnSpc>
                <a:spcPct val="100000"/>
              </a:lnSpc>
              <a:spcBef>
                <a:spcPts val="600"/>
              </a:spcBef>
              <a:buSzPct val="100000"/>
            </a:pPr>
            <a:r>
              <a:rPr lang="en-US" sz="2000" dirty="0"/>
              <a:t>RTE (Rotating Detonation Engine)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basic concept of an RDE is a detonation wave that travels around a circular channel (annulus)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Fuel and oxidizer are injected into the channel, normally through small holes or slits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 detonation is initiated in the fuel / oxidizer mixture by some form of igniter</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After the engine is started, the detonations are self-sustaining</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One detonation ignites the fuel / oxidizer mixture, which releases the energy necessary to sustain the detonation</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combustion products expand out of the channel and are pushed out of the channel by the incoming fuel and oxidizer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1216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Electrical Propulsion Systems:</a:t>
            </a:r>
          </a:p>
          <a:p>
            <a:pPr marL="360000" indent="-270000">
              <a:lnSpc>
                <a:spcPct val="100000"/>
              </a:lnSpc>
              <a:spcBef>
                <a:spcPts val="600"/>
              </a:spcBef>
              <a:buSzPct val="100000"/>
            </a:pPr>
            <a:r>
              <a:rPr lang="en-US" sz="2200" dirty="0"/>
              <a:t>Basics</a:t>
            </a:r>
            <a:endParaRPr lang="en-US" sz="2000" dirty="0"/>
          </a:p>
          <a:p>
            <a:pPr marL="630000" lvl="1" indent="-270000">
              <a:lnSpc>
                <a:spcPct val="100000"/>
              </a:lnSpc>
              <a:spcBef>
                <a:spcPts val="600"/>
              </a:spcBef>
              <a:buSzPct val="100000"/>
            </a:pPr>
            <a:r>
              <a:rPr lang="de-DE" sz="2000" dirty="0"/>
              <a:t>Electrothermal (</a:t>
            </a:r>
            <a:r>
              <a:rPr lang="de-DE" sz="2000" dirty="0" err="1"/>
              <a:t>or</a:t>
            </a:r>
            <a:r>
              <a:rPr lang="de-DE" sz="2000" dirty="0"/>
              <a:t> </a:t>
            </a:r>
            <a:r>
              <a:rPr lang="de-DE" sz="2000" dirty="0" err="1"/>
              <a:t>part</a:t>
            </a:r>
            <a:r>
              <a:rPr lang="de-DE" sz="2000" dirty="0"/>
              <a:t> </a:t>
            </a:r>
            <a:r>
              <a:rPr lang="de-DE" sz="2000" dirty="0" err="1"/>
              <a:t>of</a:t>
            </a:r>
            <a:r>
              <a:rPr lang="de-DE" sz="2000" dirty="0"/>
              <a:t> Thermal Propulsion Systems…)</a:t>
            </a:r>
          </a:p>
          <a:p>
            <a:pPr marL="900000" lvl="2" indent="-270000">
              <a:lnSpc>
                <a:spcPct val="100000"/>
              </a:lnSpc>
              <a:spcBef>
                <a:spcPts val="600"/>
              </a:spcBef>
              <a:buClr>
                <a:srgbClr val="FF0000"/>
              </a:buClr>
              <a:buSzPct val="100000"/>
              <a:buFont typeface="Symbol" panose="05050102010706020507" pitchFamily="18" charset="2"/>
              <a:buChar char="-"/>
            </a:pPr>
            <a:r>
              <a:rPr lang="de-DE" sz="1800" dirty="0"/>
              <a:t>Power </a:t>
            </a:r>
            <a:r>
              <a:rPr lang="de-DE" sz="1800" dirty="0" err="1"/>
              <a:t>heats</a:t>
            </a:r>
            <a:r>
              <a:rPr lang="de-DE" sz="1800" dirty="0"/>
              <a:t> </a:t>
            </a:r>
            <a:r>
              <a:rPr lang="de-DE" sz="1800" dirty="0" err="1"/>
              <a:t>propellant</a:t>
            </a:r>
            <a:endParaRPr lang="de-DE" sz="1800" dirty="0"/>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Expansion through a nozzle (same as for a chemical thruster)</a:t>
            </a:r>
            <a:endParaRPr lang="de-DE" sz="1800" dirty="0"/>
          </a:p>
          <a:p>
            <a:pPr marL="630000" lvl="1" indent="-270000">
              <a:lnSpc>
                <a:spcPct val="100000"/>
              </a:lnSpc>
              <a:spcBef>
                <a:spcPts val="600"/>
              </a:spcBef>
              <a:buSzPct val="100000"/>
            </a:pPr>
            <a:r>
              <a:rPr lang="de-DE" sz="2000" dirty="0" err="1"/>
              <a:t>Electrostatic</a:t>
            </a:r>
            <a:endParaRPr lang="de-DE" sz="2000" dirty="0"/>
          </a:p>
          <a:p>
            <a:pPr marL="900000" lvl="2" indent="-270000">
              <a:lnSpc>
                <a:spcPct val="100000"/>
              </a:lnSpc>
              <a:spcBef>
                <a:spcPts val="600"/>
              </a:spcBef>
              <a:buClr>
                <a:srgbClr val="FF0000"/>
              </a:buClr>
              <a:buSzPct val="100000"/>
              <a:buFont typeface="Symbol" panose="05050102010706020507" pitchFamily="18" charset="2"/>
              <a:buChar char="-"/>
            </a:pPr>
            <a:r>
              <a:rPr lang="de-DE" sz="1800" dirty="0" err="1"/>
              <a:t>Propellant</a:t>
            </a:r>
            <a:r>
              <a:rPr lang="de-DE" sz="1800" dirty="0"/>
              <a:t> </a:t>
            </a:r>
            <a:r>
              <a:rPr lang="de-DE" sz="1800" dirty="0" err="1"/>
              <a:t>is</a:t>
            </a:r>
            <a:r>
              <a:rPr lang="de-DE" sz="1800" dirty="0"/>
              <a:t> </a:t>
            </a:r>
            <a:r>
              <a:rPr lang="de-DE" sz="1800" dirty="0" err="1"/>
              <a:t>ionized</a:t>
            </a:r>
            <a:endParaRPr lang="de-DE" sz="1800" dirty="0"/>
          </a:p>
          <a:p>
            <a:pPr marL="900000" lvl="2" indent="-270000">
              <a:lnSpc>
                <a:spcPct val="100000"/>
              </a:lnSpc>
              <a:spcBef>
                <a:spcPts val="600"/>
              </a:spcBef>
              <a:buClr>
                <a:srgbClr val="FF0000"/>
              </a:buClr>
              <a:buSzPct val="100000"/>
              <a:buFont typeface="Symbol" panose="05050102010706020507" pitchFamily="18" charset="2"/>
              <a:buChar char="-"/>
            </a:pPr>
            <a:r>
              <a:rPr lang="de-DE" sz="1800" dirty="0" err="1"/>
              <a:t>Accelerated</a:t>
            </a:r>
            <a:r>
              <a:rPr lang="de-DE" sz="1800" dirty="0"/>
              <a:t> </a:t>
            </a:r>
            <a:r>
              <a:rPr lang="de-DE" sz="1800" dirty="0" err="1"/>
              <a:t>using</a:t>
            </a:r>
            <a:r>
              <a:rPr lang="de-DE" sz="1800" dirty="0"/>
              <a:t> </a:t>
            </a:r>
            <a:r>
              <a:rPr lang="de-DE" sz="1800" dirty="0" err="1"/>
              <a:t>electrostatic</a:t>
            </a:r>
            <a:r>
              <a:rPr lang="de-DE" sz="1800" dirty="0"/>
              <a:t> </a:t>
            </a:r>
            <a:r>
              <a:rPr lang="de-DE" sz="1800" dirty="0" err="1"/>
              <a:t>fields</a:t>
            </a:r>
            <a:endParaRPr lang="de-DE" sz="1800" dirty="0"/>
          </a:p>
          <a:p>
            <a:pPr marL="630000" lvl="1" indent="-270000">
              <a:lnSpc>
                <a:spcPct val="100000"/>
              </a:lnSpc>
              <a:spcBef>
                <a:spcPts val="600"/>
              </a:spcBef>
              <a:buSzPct val="100000"/>
            </a:pPr>
            <a:r>
              <a:rPr lang="de-DE" sz="2000" dirty="0" err="1"/>
              <a:t>Electromagnetic</a:t>
            </a:r>
            <a:endParaRPr lang="de-DE" sz="2000" dirty="0"/>
          </a:p>
          <a:p>
            <a:pPr marL="900000" lvl="2" indent="-270000">
              <a:lnSpc>
                <a:spcPct val="100000"/>
              </a:lnSpc>
              <a:spcBef>
                <a:spcPts val="600"/>
              </a:spcBef>
              <a:buClr>
                <a:srgbClr val="FF0000"/>
              </a:buClr>
              <a:buSzPct val="100000"/>
              <a:buFont typeface="Symbol" panose="05050102010706020507" pitchFamily="18" charset="2"/>
              <a:buChar char="-"/>
            </a:pPr>
            <a:r>
              <a:rPr lang="de-DE" sz="1800" dirty="0" err="1"/>
              <a:t>Propellant</a:t>
            </a:r>
            <a:r>
              <a:rPr lang="de-DE" sz="1800" dirty="0"/>
              <a:t> </a:t>
            </a:r>
            <a:r>
              <a:rPr lang="de-DE" sz="1800" dirty="0" err="1"/>
              <a:t>is</a:t>
            </a:r>
            <a:r>
              <a:rPr lang="de-DE" sz="1800" dirty="0"/>
              <a:t> </a:t>
            </a:r>
            <a:r>
              <a:rPr lang="de-DE" sz="1800" dirty="0" err="1"/>
              <a:t>ionized</a:t>
            </a:r>
            <a:endParaRPr lang="de-DE" sz="1800" dirty="0"/>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Accelerated by interaction of discharge current with magnetic field (</a:t>
            </a:r>
            <a:r>
              <a:rPr lang="en-US" sz="1800" dirty="0" err="1"/>
              <a:t>JxB</a:t>
            </a:r>
            <a:r>
              <a:rPr lang="en-US" sz="1800" dirty="0"/>
              <a:t> Lorentz force)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067881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3 - Rotating and Pulse Detonation Propulsion</a:t>
            </a:r>
          </a:p>
          <a:p>
            <a:pPr marL="630000" lvl="1" indent="-270000">
              <a:lnSpc>
                <a:spcPct val="100000"/>
              </a:lnSpc>
              <a:spcBef>
                <a:spcPts val="600"/>
              </a:spcBef>
              <a:buSzPct val="100000"/>
            </a:pPr>
            <a:r>
              <a:rPr lang="en-US" sz="2000" dirty="0"/>
              <a:t>RTE (Rotating Detonation Engine)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Although the RDE's design is similar to the pulse detonation engine (PDE), the RDE is superior because the waves cycle around the chamber, while the PDE requires the chambers to be purged after each pulse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94902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3 - Rotating and Pulse Detonation Propulsion</a:t>
            </a:r>
          </a:p>
          <a:p>
            <a:pPr marL="630000" lvl="1" indent="-270000">
              <a:lnSpc>
                <a:spcPct val="100000"/>
              </a:lnSpc>
              <a:spcBef>
                <a:spcPts val="600"/>
              </a:spcBef>
              <a:buSzPct val="100000"/>
            </a:pPr>
            <a:r>
              <a:rPr lang="en-US" sz="2000" dirty="0"/>
              <a:t>PTE (Pulse Detonation Engine)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 pulse detonation engine (PDE) is a type of propulsion system that uses detonation waves to combust the fuel and oxidizer mixture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engine is pulsed because the mixture must be renewed in the combustion chamber between each detonation wave and the next</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Theoretically, a PDE can operate from subsonic up to a hypersonic flight speed of roughly Mach 5</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Key issues for further development include fast and efficient mixing of the fuel and oxidizer, the prevention of autoignition, and integration with an inlet and nozzle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436249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4</a:t>
            </a:r>
            <a:r>
              <a:rPr lang="de-DE" sz="2200" dirty="0"/>
              <a:t> - </a:t>
            </a:r>
            <a:r>
              <a:rPr lang="de-DE" sz="2200" dirty="0" err="1"/>
              <a:t>Water</a:t>
            </a:r>
            <a:r>
              <a:rPr lang="de-DE" sz="2200" dirty="0"/>
              <a:t> Propulsion</a:t>
            </a:r>
          </a:p>
          <a:p>
            <a:pPr marL="630000" lvl="1" indent="-270000">
              <a:lnSpc>
                <a:spcPct val="100000"/>
              </a:lnSpc>
              <a:spcBef>
                <a:spcPts val="600"/>
              </a:spcBef>
              <a:buSzPct val="100000"/>
            </a:pPr>
            <a:r>
              <a:rPr lang="en-US" sz="2000" dirty="0"/>
              <a:t>Water propulsion systems are currently being developed for various applications</a:t>
            </a:r>
          </a:p>
          <a:p>
            <a:pPr marL="630000" lvl="1" indent="-270000">
              <a:lnSpc>
                <a:spcPct val="100000"/>
              </a:lnSpc>
              <a:spcBef>
                <a:spcPts val="600"/>
              </a:spcBef>
              <a:buSzPct val="100000"/>
            </a:pPr>
            <a:r>
              <a:rPr lang="en-US" sz="2000" dirty="0"/>
              <a:t>In the search for non-toxic, non-carcinogenic and in general non-hazardous replacements of hydrazine, water is the ultimate green propellant</a:t>
            </a:r>
          </a:p>
          <a:p>
            <a:pPr marL="630000" lvl="1" indent="-270000">
              <a:lnSpc>
                <a:spcPct val="100000"/>
              </a:lnSpc>
              <a:spcBef>
                <a:spcPts val="600"/>
              </a:spcBef>
              <a:buSzPct val="100000"/>
            </a:pPr>
            <a:r>
              <a:rPr lang="en-US" sz="2000" dirty="0"/>
              <a:t>While the specific impulse can be better than that of other monopropellants, the main advantage is the removal of hazards, such as toxicity and adiabatic decomposition of hydrazine</a:t>
            </a:r>
          </a:p>
          <a:p>
            <a:pPr marL="630000" lvl="1" indent="-270000">
              <a:lnSpc>
                <a:spcPct val="100000"/>
              </a:lnSpc>
              <a:spcBef>
                <a:spcPts val="600"/>
              </a:spcBef>
              <a:buSzPct val="100000"/>
            </a:pPr>
            <a:r>
              <a:rPr lang="en-US" sz="2000" dirty="0"/>
              <a:t>The water is not toxic nor carcinogenic and therefore handling is by definition as safe as, or even safer, than that of any other conceivable green propellant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229713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4</a:t>
            </a:r>
            <a:r>
              <a:rPr lang="de-DE" sz="2200" dirty="0"/>
              <a:t> - </a:t>
            </a:r>
            <a:r>
              <a:rPr lang="de-DE" sz="2200" dirty="0" err="1"/>
              <a:t>Water</a:t>
            </a:r>
            <a:r>
              <a:rPr lang="de-DE" sz="2200" dirty="0"/>
              <a:t> Propulsion</a:t>
            </a:r>
          </a:p>
          <a:p>
            <a:pPr marL="630000" lvl="1" indent="-270000">
              <a:lnSpc>
                <a:spcPct val="100000"/>
              </a:lnSpc>
              <a:spcBef>
                <a:spcPts val="600"/>
              </a:spcBef>
              <a:buSzPct val="100000"/>
            </a:pPr>
            <a:r>
              <a:rPr lang="en-US" sz="2000" dirty="0"/>
              <a:t>The main advantages of water propulsion are thus on the one hand the safe storability of the propellant in form of the stable reaction product, water</a:t>
            </a:r>
          </a:p>
          <a:p>
            <a:pPr marL="630000" lvl="1" indent="-270000">
              <a:lnSpc>
                <a:spcPct val="100000"/>
              </a:lnSpc>
              <a:spcBef>
                <a:spcPts val="600"/>
              </a:spcBef>
              <a:buSzPct val="100000"/>
            </a:pPr>
            <a:r>
              <a:rPr lang="en-US" sz="2000" dirty="0"/>
              <a:t>Water is however also a substance which can be found, in solid state, in various places in the solar system (comets, lunar poles, Martian soil, etc.)</a:t>
            </a:r>
          </a:p>
          <a:p>
            <a:pPr marL="630000" lvl="1" indent="-270000">
              <a:lnSpc>
                <a:spcPct val="100000"/>
              </a:lnSpc>
              <a:spcBef>
                <a:spcPts val="600"/>
              </a:spcBef>
              <a:buSzPct val="100000"/>
            </a:pPr>
            <a:r>
              <a:rPr lang="en-US" sz="2000" dirty="0"/>
              <a:t>The concept of water propulsion is therefore, beyond the immediate applications as hydrazine replacement in LEO satellites, potentially very useful in future exploration missions, employing a simple form of In-Situ Resource Utilization (ISRU), with only limited propellant processing equipment required</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662308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4</a:t>
            </a:r>
            <a:r>
              <a:rPr lang="de-DE" sz="2200" dirty="0"/>
              <a:t> - </a:t>
            </a:r>
            <a:r>
              <a:rPr lang="de-DE" sz="2200" dirty="0" err="1"/>
              <a:t>Water</a:t>
            </a:r>
            <a:r>
              <a:rPr lang="de-DE" sz="2200" dirty="0"/>
              <a:t> Propulsion</a:t>
            </a:r>
          </a:p>
          <a:p>
            <a:pPr marL="630000" lvl="1" indent="-270000">
              <a:lnSpc>
                <a:spcPct val="100000"/>
              </a:lnSpc>
              <a:spcBef>
                <a:spcPts val="600"/>
              </a:spcBef>
              <a:buSzPct val="100000"/>
            </a:pPr>
            <a:r>
              <a:rPr lang="en-US" sz="2000" dirty="0"/>
              <a:t>Several different types of water propulsion exist, with possibly the most common current application being Water-</a:t>
            </a:r>
            <a:r>
              <a:rPr lang="en-US" sz="2000" dirty="0" err="1"/>
              <a:t>Resistojets</a:t>
            </a:r>
            <a:r>
              <a:rPr lang="en-US" sz="2000" dirty="0"/>
              <a:t> (WR)</a:t>
            </a:r>
          </a:p>
          <a:p>
            <a:pPr marL="630000" lvl="1" indent="-270000">
              <a:lnSpc>
                <a:spcPct val="100000"/>
              </a:lnSpc>
              <a:spcBef>
                <a:spcPts val="600"/>
              </a:spcBef>
              <a:buSzPct val="100000"/>
            </a:pPr>
            <a:r>
              <a:rPr lang="en-US" sz="2000" dirty="0"/>
              <a:t>This type of thermo-electric propulsion uses the water itself as propellant</a:t>
            </a:r>
          </a:p>
          <a:p>
            <a:pPr marL="630000" lvl="1" indent="-270000">
              <a:lnSpc>
                <a:spcPct val="100000"/>
              </a:lnSpc>
              <a:spcBef>
                <a:spcPts val="600"/>
              </a:spcBef>
              <a:buSzPct val="100000"/>
            </a:pPr>
            <a:r>
              <a:rPr lang="en-US" sz="2000" dirty="0"/>
              <a:t>In contrast Water Electrolysis Propulsion (WEP) employs an </a:t>
            </a:r>
            <a:r>
              <a:rPr lang="en-US" sz="2000" dirty="0" err="1"/>
              <a:t>electrolyser</a:t>
            </a:r>
            <a:r>
              <a:rPr lang="en-US" sz="2000" dirty="0"/>
              <a:t> to generate the actual propellants oxygen and hydrogen from the stored water</a:t>
            </a:r>
          </a:p>
          <a:p>
            <a:pPr marL="630000" lvl="1" indent="-270000">
              <a:lnSpc>
                <a:spcPct val="100000"/>
              </a:lnSpc>
              <a:spcBef>
                <a:spcPts val="600"/>
              </a:spcBef>
              <a:buSzPct val="100000"/>
            </a:pPr>
            <a:r>
              <a:rPr lang="en-US" sz="2000" dirty="0"/>
              <a:t>The two gases are then used to operate conventional chemical propulsion thrusters</a:t>
            </a:r>
          </a:p>
          <a:p>
            <a:pPr marL="630000" lvl="1" indent="-270000">
              <a:lnSpc>
                <a:spcPct val="100000"/>
              </a:lnSpc>
              <a:spcBef>
                <a:spcPts val="600"/>
              </a:spcBef>
              <a:buSzPct val="100000"/>
            </a:pPr>
            <a:r>
              <a:rPr lang="en-US" sz="2000" dirty="0"/>
              <a:t>Other concepts, like water electrolysis Hall Effect Thrusters (HET) using oxygen and hydrogen for electric propulsion, are also currently under development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993376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5 - Long Term Storability and Operation of Hydrogen Peroxide</a:t>
            </a:r>
          </a:p>
          <a:p>
            <a:pPr marL="630000" lvl="1" indent="-270000">
              <a:lnSpc>
                <a:spcPct val="100000"/>
              </a:lnSpc>
              <a:spcBef>
                <a:spcPts val="600"/>
              </a:spcBef>
              <a:buSzPct val="100000"/>
            </a:pPr>
            <a:r>
              <a:rPr lang="en-US" sz="2000" dirty="0"/>
              <a:t>Hydrogen peroxide was developed as a propellant for missiles in the 1940s and 1950s until it was replaced by higher performing combinations of propellants, such as hydrazine in the case of satellites, or cryogenically stored liquid hydrogen / liquid oxygen for launchers</a:t>
            </a:r>
          </a:p>
          <a:p>
            <a:pPr marL="630000" lvl="1" indent="-270000">
              <a:lnSpc>
                <a:spcPct val="100000"/>
              </a:lnSpc>
              <a:spcBef>
                <a:spcPts val="600"/>
              </a:spcBef>
              <a:buSzPct val="100000"/>
            </a:pPr>
            <a:r>
              <a:rPr lang="en-US" sz="2000" dirty="0"/>
              <a:t>Since the 1990s, hydrogen peroxide development for thrusters (in particular small thrusters in the 5N class) has enjoyed a renaissance of activity, as the desire for non-toxic propellants for spacecraft has increased</a:t>
            </a:r>
          </a:p>
          <a:p>
            <a:pPr marL="630000" lvl="1" indent="-270000">
              <a:lnSpc>
                <a:spcPct val="100000"/>
              </a:lnSpc>
              <a:spcBef>
                <a:spcPts val="600"/>
              </a:spcBef>
              <a:buSzPct val="100000"/>
            </a:pPr>
            <a:r>
              <a:rPr lang="en-US" sz="2000" dirty="0"/>
              <a:t>Pure hydrogen peroxide will naturally decompose into water (steam) and oxygen given the right catalyst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21880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5 - Long Term Storability and Operation of Hydrogen Peroxide</a:t>
            </a:r>
          </a:p>
          <a:p>
            <a:pPr marL="630000" lvl="1" indent="-270000">
              <a:lnSpc>
                <a:spcPct val="100000"/>
              </a:lnSpc>
              <a:spcBef>
                <a:spcPts val="600"/>
              </a:spcBef>
              <a:buSzPct val="100000"/>
            </a:pPr>
            <a:r>
              <a:rPr lang="en-US" sz="2000" dirty="0"/>
              <a:t>Stabilizers are added to the hydrogen peroxide to facilitate the storage and allow the safe use as propellant, thus reducing the purity</a:t>
            </a:r>
          </a:p>
          <a:p>
            <a:pPr marL="630000" lvl="1" indent="-270000">
              <a:lnSpc>
                <a:spcPct val="100000"/>
              </a:lnSpc>
              <a:spcBef>
                <a:spcPts val="600"/>
              </a:spcBef>
              <a:buSzPct val="100000"/>
            </a:pPr>
            <a:r>
              <a:rPr lang="en-US" sz="2000" dirty="0"/>
              <a:t>These additives have the undesirable effect of reducing the propulsive efficiency, hence their use needs to be minimized wherever possible</a:t>
            </a:r>
          </a:p>
          <a:p>
            <a:pPr marL="630000" lvl="1" indent="-270000">
              <a:lnSpc>
                <a:spcPct val="100000"/>
              </a:lnSpc>
              <a:spcBef>
                <a:spcPts val="600"/>
              </a:spcBef>
              <a:buSzPct val="100000"/>
            </a:pPr>
            <a:r>
              <a:rPr lang="en-US" sz="2000" dirty="0"/>
              <a:t>In launch vehicle and other short-term applications, a cumulative increase of pressure can be vented overboard to prevent over pressurization of the storage tanks</a:t>
            </a:r>
          </a:p>
          <a:p>
            <a:pPr marL="630000" lvl="1" indent="-270000">
              <a:lnSpc>
                <a:spcPct val="100000"/>
              </a:lnSpc>
              <a:spcBef>
                <a:spcPts val="600"/>
              </a:spcBef>
              <a:buSzPct val="100000"/>
            </a:pPr>
            <a:r>
              <a:rPr lang="en-US" sz="2000" dirty="0"/>
              <a:t>Nonetheless, this is not desirable, or even nor possible in some cases, for multi-year mission satellites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993142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5 - Long Term Storability and Operation of Hydrogen Peroxide</a:t>
            </a:r>
          </a:p>
          <a:p>
            <a:pPr marL="630000" lvl="1" indent="-270000">
              <a:lnSpc>
                <a:spcPct val="100000"/>
              </a:lnSpc>
              <a:spcBef>
                <a:spcPts val="600"/>
              </a:spcBef>
              <a:buSzPct val="100000"/>
            </a:pPr>
            <a:r>
              <a:rPr lang="en-US" sz="2000" dirty="0"/>
              <a:t>on satellites, such as titanium alloys and some stainless steels, facilitate the decomposition of hydrogen peroxide and therefore are not suitable in their current form for the long-term storage of hydrogen peroxide-based propellants</a:t>
            </a:r>
          </a:p>
          <a:p>
            <a:pPr marL="630000" lvl="1" indent="-270000">
              <a:lnSpc>
                <a:spcPct val="100000"/>
              </a:lnSpc>
              <a:spcBef>
                <a:spcPts val="600"/>
              </a:spcBef>
              <a:buSzPct val="100000"/>
            </a:pPr>
            <a:r>
              <a:rPr lang="en-US" sz="2000" dirty="0"/>
              <a:t>In order to use hydrogen peroxide for long term applications, alternative materials for components and / or alternative stabilizing additives need to be used</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039977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5 - Long Term Storability and Operation of Hydrogen Peroxide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27FDB4DD-08FF-443E-8707-A51E9A05A898}"/>
              </a:ext>
            </a:extLst>
          </p:cNvPr>
          <p:cNvPicPr>
            <a:picLocks noChangeAspect="1"/>
          </p:cNvPicPr>
          <p:nvPr/>
        </p:nvPicPr>
        <p:blipFill>
          <a:blip r:embed="rId2"/>
          <a:stretch>
            <a:fillRect/>
          </a:stretch>
        </p:blipFill>
        <p:spPr>
          <a:xfrm>
            <a:off x="1531938" y="3125092"/>
            <a:ext cx="1695450" cy="1381125"/>
          </a:xfrm>
          <a:prstGeom prst="rect">
            <a:avLst/>
          </a:prstGeom>
        </p:spPr>
      </p:pic>
      <p:pic>
        <p:nvPicPr>
          <p:cNvPr id="10" name="Grafik 9">
            <a:extLst>
              <a:ext uri="{FF2B5EF4-FFF2-40B4-BE49-F238E27FC236}">
                <a16:creationId xmlns:a16="http://schemas.microsoft.com/office/drawing/2014/main" id="{57167F31-0363-4D51-9AB0-0A9BA846924D}"/>
              </a:ext>
            </a:extLst>
          </p:cNvPr>
          <p:cNvPicPr>
            <a:picLocks noChangeAspect="1"/>
          </p:cNvPicPr>
          <p:nvPr/>
        </p:nvPicPr>
        <p:blipFill>
          <a:blip r:embed="rId3"/>
          <a:stretch>
            <a:fillRect/>
          </a:stretch>
        </p:blipFill>
        <p:spPr>
          <a:xfrm>
            <a:off x="3377565" y="3125092"/>
            <a:ext cx="1804536" cy="1381125"/>
          </a:xfrm>
          <a:prstGeom prst="rect">
            <a:avLst/>
          </a:prstGeom>
        </p:spPr>
      </p:pic>
      <p:pic>
        <p:nvPicPr>
          <p:cNvPr id="11" name="Grafik 10">
            <a:extLst>
              <a:ext uri="{FF2B5EF4-FFF2-40B4-BE49-F238E27FC236}">
                <a16:creationId xmlns:a16="http://schemas.microsoft.com/office/drawing/2014/main" id="{7E4218E8-F2A7-4E0F-B8A1-40B304101481}"/>
              </a:ext>
            </a:extLst>
          </p:cNvPr>
          <p:cNvPicPr>
            <a:picLocks noChangeAspect="1"/>
          </p:cNvPicPr>
          <p:nvPr/>
        </p:nvPicPr>
        <p:blipFill>
          <a:blip r:embed="rId4"/>
          <a:stretch>
            <a:fillRect/>
          </a:stretch>
        </p:blipFill>
        <p:spPr>
          <a:xfrm>
            <a:off x="5332278" y="3125092"/>
            <a:ext cx="1666875" cy="1381125"/>
          </a:xfrm>
          <a:prstGeom prst="rect">
            <a:avLst/>
          </a:prstGeom>
        </p:spPr>
      </p:pic>
      <p:pic>
        <p:nvPicPr>
          <p:cNvPr id="12" name="Grafik 11">
            <a:extLst>
              <a:ext uri="{FF2B5EF4-FFF2-40B4-BE49-F238E27FC236}">
                <a16:creationId xmlns:a16="http://schemas.microsoft.com/office/drawing/2014/main" id="{F82DCCD9-920A-495A-AB2F-102525A009A9}"/>
              </a:ext>
            </a:extLst>
          </p:cNvPr>
          <p:cNvPicPr>
            <a:picLocks noChangeAspect="1"/>
          </p:cNvPicPr>
          <p:nvPr/>
        </p:nvPicPr>
        <p:blipFill>
          <a:blip r:embed="rId5"/>
          <a:stretch>
            <a:fillRect/>
          </a:stretch>
        </p:blipFill>
        <p:spPr>
          <a:xfrm>
            <a:off x="7149330" y="3135002"/>
            <a:ext cx="1666875" cy="1384189"/>
          </a:xfrm>
          <a:prstGeom prst="rect">
            <a:avLst/>
          </a:prstGeom>
        </p:spPr>
      </p:pic>
      <p:pic>
        <p:nvPicPr>
          <p:cNvPr id="13" name="Grafik 12">
            <a:extLst>
              <a:ext uri="{FF2B5EF4-FFF2-40B4-BE49-F238E27FC236}">
                <a16:creationId xmlns:a16="http://schemas.microsoft.com/office/drawing/2014/main" id="{1AFFFCED-32A7-4DCD-A8E5-03449FA31176}"/>
              </a:ext>
            </a:extLst>
          </p:cNvPr>
          <p:cNvPicPr>
            <a:picLocks noChangeAspect="1"/>
          </p:cNvPicPr>
          <p:nvPr/>
        </p:nvPicPr>
        <p:blipFill>
          <a:blip r:embed="rId6"/>
          <a:stretch>
            <a:fillRect/>
          </a:stretch>
        </p:blipFill>
        <p:spPr>
          <a:xfrm>
            <a:off x="8966383" y="3135002"/>
            <a:ext cx="1592082" cy="1371215"/>
          </a:xfrm>
          <a:prstGeom prst="rect">
            <a:avLst/>
          </a:prstGeom>
        </p:spPr>
      </p:pic>
      <p:pic>
        <p:nvPicPr>
          <p:cNvPr id="14" name="Grafik 13">
            <a:extLst>
              <a:ext uri="{FF2B5EF4-FFF2-40B4-BE49-F238E27FC236}">
                <a16:creationId xmlns:a16="http://schemas.microsoft.com/office/drawing/2014/main" id="{DE787A86-E048-4035-856B-7F7BF0E5FE4D}"/>
              </a:ext>
            </a:extLst>
          </p:cNvPr>
          <p:cNvPicPr>
            <a:picLocks noChangeAspect="1"/>
          </p:cNvPicPr>
          <p:nvPr/>
        </p:nvPicPr>
        <p:blipFill>
          <a:blip r:embed="rId7"/>
          <a:stretch>
            <a:fillRect/>
          </a:stretch>
        </p:blipFill>
        <p:spPr>
          <a:xfrm>
            <a:off x="1546225" y="4650094"/>
            <a:ext cx="1666875" cy="1409700"/>
          </a:xfrm>
          <a:prstGeom prst="rect">
            <a:avLst/>
          </a:prstGeom>
        </p:spPr>
      </p:pic>
      <p:pic>
        <p:nvPicPr>
          <p:cNvPr id="15" name="Grafik 14">
            <a:extLst>
              <a:ext uri="{FF2B5EF4-FFF2-40B4-BE49-F238E27FC236}">
                <a16:creationId xmlns:a16="http://schemas.microsoft.com/office/drawing/2014/main" id="{FF27B6F1-D483-4C52-BFD5-03E7AD05964A}"/>
              </a:ext>
            </a:extLst>
          </p:cNvPr>
          <p:cNvPicPr>
            <a:picLocks noChangeAspect="1"/>
          </p:cNvPicPr>
          <p:nvPr/>
        </p:nvPicPr>
        <p:blipFill>
          <a:blip r:embed="rId8"/>
          <a:stretch>
            <a:fillRect/>
          </a:stretch>
        </p:blipFill>
        <p:spPr>
          <a:xfrm>
            <a:off x="3377565" y="4647370"/>
            <a:ext cx="1666875" cy="1387457"/>
          </a:xfrm>
          <a:prstGeom prst="rect">
            <a:avLst/>
          </a:prstGeom>
        </p:spPr>
      </p:pic>
      <p:pic>
        <p:nvPicPr>
          <p:cNvPr id="16" name="Grafik 15">
            <a:extLst>
              <a:ext uri="{FF2B5EF4-FFF2-40B4-BE49-F238E27FC236}">
                <a16:creationId xmlns:a16="http://schemas.microsoft.com/office/drawing/2014/main" id="{6EB2F487-1F9D-4AB4-A8E1-41DB4715485A}"/>
              </a:ext>
            </a:extLst>
          </p:cNvPr>
          <p:cNvPicPr>
            <a:picLocks noChangeAspect="1"/>
          </p:cNvPicPr>
          <p:nvPr/>
        </p:nvPicPr>
        <p:blipFill>
          <a:blip r:embed="rId9"/>
          <a:stretch>
            <a:fillRect/>
          </a:stretch>
        </p:blipFill>
        <p:spPr>
          <a:xfrm>
            <a:off x="5332278" y="4645331"/>
            <a:ext cx="1666875" cy="1403189"/>
          </a:xfrm>
          <a:prstGeom prst="rect">
            <a:avLst/>
          </a:prstGeom>
        </p:spPr>
      </p:pic>
      <p:pic>
        <p:nvPicPr>
          <p:cNvPr id="17" name="Grafik 16">
            <a:extLst>
              <a:ext uri="{FF2B5EF4-FFF2-40B4-BE49-F238E27FC236}">
                <a16:creationId xmlns:a16="http://schemas.microsoft.com/office/drawing/2014/main" id="{4E7113A4-599A-442B-A36C-B6BA2FD4E8DA}"/>
              </a:ext>
            </a:extLst>
          </p:cNvPr>
          <p:cNvPicPr>
            <a:picLocks noChangeAspect="1"/>
          </p:cNvPicPr>
          <p:nvPr/>
        </p:nvPicPr>
        <p:blipFill>
          <a:blip r:embed="rId10"/>
          <a:stretch>
            <a:fillRect/>
          </a:stretch>
        </p:blipFill>
        <p:spPr>
          <a:xfrm>
            <a:off x="7157585" y="4645331"/>
            <a:ext cx="1688514" cy="1384189"/>
          </a:xfrm>
          <a:prstGeom prst="rect">
            <a:avLst/>
          </a:prstGeom>
        </p:spPr>
      </p:pic>
      <p:pic>
        <p:nvPicPr>
          <p:cNvPr id="18" name="Grafik 17">
            <a:extLst>
              <a:ext uri="{FF2B5EF4-FFF2-40B4-BE49-F238E27FC236}">
                <a16:creationId xmlns:a16="http://schemas.microsoft.com/office/drawing/2014/main" id="{DE017530-9B35-46E5-A192-2046175C336F}"/>
              </a:ext>
            </a:extLst>
          </p:cNvPr>
          <p:cNvPicPr>
            <a:picLocks noChangeAspect="1"/>
          </p:cNvPicPr>
          <p:nvPr/>
        </p:nvPicPr>
        <p:blipFill>
          <a:blip r:embed="rId11"/>
          <a:stretch>
            <a:fillRect/>
          </a:stretch>
        </p:blipFill>
        <p:spPr>
          <a:xfrm>
            <a:off x="8966383" y="4645331"/>
            <a:ext cx="1657350" cy="1352550"/>
          </a:xfrm>
          <a:prstGeom prst="rect">
            <a:avLst/>
          </a:prstGeom>
        </p:spPr>
      </p:pic>
    </p:spTree>
    <p:extLst>
      <p:ext uri="{BB962C8B-B14F-4D97-AF65-F5344CB8AC3E}">
        <p14:creationId xmlns:p14="http://schemas.microsoft.com/office/powerpoint/2010/main" val="40746817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6 - Innovative </a:t>
            </a:r>
            <a:r>
              <a:rPr lang="de-DE" sz="2200" dirty="0" err="1"/>
              <a:t>Aerodynamic</a:t>
            </a:r>
            <a:r>
              <a:rPr lang="de-DE" sz="2200" dirty="0"/>
              <a:t> </a:t>
            </a:r>
            <a:r>
              <a:rPr lang="de-DE" sz="2200" dirty="0" err="1"/>
              <a:t>Surfaces</a:t>
            </a:r>
            <a:endParaRPr lang="de-DE" sz="2200" dirty="0"/>
          </a:p>
          <a:p>
            <a:pPr marL="630000" lvl="1" indent="-270000">
              <a:lnSpc>
                <a:spcPct val="100000"/>
              </a:lnSpc>
              <a:spcBef>
                <a:spcPts val="600"/>
              </a:spcBef>
              <a:buSzPct val="100000"/>
            </a:pPr>
            <a:r>
              <a:rPr lang="en-US" sz="2000" dirty="0"/>
              <a:t>The topic of innovative aerodynamic surfaces comprises ailerons, elevons, flaps, rudders, or panels that modify the aerodynamic characteristics of a vehicle and produce lift and drag forces</a:t>
            </a:r>
          </a:p>
          <a:p>
            <a:pPr marL="630000" lvl="1" indent="-270000">
              <a:lnSpc>
                <a:spcPct val="100000"/>
              </a:lnSpc>
              <a:spcBef>
                <a:spcPts val="600"/>
              </a:spcBef>
              <a:buSzPct val="100000"/>
            </a:pPr>
            <a:r>
              <a:rPr lang="en-US" sz="2000" dirty="0"/>
              <a:t>Several categories of aerodynamic surfaces are envisaged, subdivided between primary surfaces and complementary surfaces</a:t>
            </a:r>
          </a:p>
          <a:p>
            <a:pPr marL="630000" lvl="1" indent="-270000">
              <a:lnSpc>
                <a:spcPct val="100000"/>
              </a:lnSpc>
              <a:spcBef>
                <a:spcPts val="600"/>
              </a:spcBef>
              <a:buSzPct val="100000"/>
            </a:pPr>
            <a:r>
              <a:rPr lang="en-US" sz="2000" dirty="0"/>
              <a:t>Primary surfaces are ailerons, elevators, and rudders</a:t>
            </a:r>
          </a:p>
          <a:p>
            <a:pPr marL="630000" lvl="1" indent="-270000">
              <a:lnSpc>
                <a:spcPct val="100000"/>
              </a:lnSpc>
              <a:spcBef>
                <a:spcPts val="600"/>
              </a:spcBef>
              <a:buSzPct val="100000"/>
            </a:pPr>
            <a:r>
              <a:rPr lang="en-US" sz="2000" dirty="0"/>
              <a:t>Ailerons are mounted on the trailing edge of the flying vehicle and move in opposite directions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69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4709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Electric Propulsion Systems:</a:t>
            </a:r>
          </a:p>
          <a:p>
            <a:pPr marL="360000" indent="-270000">
              <a:lnSpc>
                <a:spcPct val="100000"/>
              </a:lnSpc>
              <a:spcBef>
                <a:spcPts val="600"/>
              </a:spcBef>
              <a:buSzPct val="100000"/>
            </a:pPr>
            <a:r>
              <a:rPr lang="en-US" sz="2200" dirty="0"/>
              <a:t>B</a:t>
            </a:r>
            <a:endParaRPr lang="en-US" sz="2000" dirty="0"/>
          </a:p>
          <a:p>
            <a:pPr marL="630000" lvl="1" indent="-270000">
              <a:lnSpc>
                <a:spcPct val="100000"/>
              </a:lnSpc>
              <a:spcBef>
                <a:spcPts val="600"/>
              </a:spcBef>
              <a:buSzPct val="100000"/>
            </a:pPr>
            <a:r>
              <a:rPr lang="en-US" sz="2000" dirty="0"/>
              <a:t>C</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D</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6B9596B7-C52A-4CBE-B7C0-DBC92A376B7B}"/>
              </a:ext>
            </a:extLst>
          </p:cNvPr>
          <p:cNvPicPr>
            <a:picLocks noChangeAspect="1"/>
          </p:cNvPicPr>
          <p:nvPr/>
        </p:nvPicPr>
        <p:blipFill>
          <a:blip r:embed="rId2"/>
          <a:stretch>
            <a:fillRect/>
          </a:stretch>
        </p:blipFill>
        <p:spPr>
          <a:xfrm>
            <a:off x="786438" y="478420"/>
            <a:ext cx="10619123" cy="5731720"/>
          </a:xfrm>
          <a:prstGeom prst="rect">
            <a:avLst/>
          </a:prstGeom>
          <a:solidFill>
            <a:schemeClr val="bg1"/>
          </a:solidFill>
        </p:spPr>
      </p:pic>
    </p:spTree>
    <p:extLst>
      <p:ext uri="{BB962C8B-B14F-4D97-AF65-F5344CB8AC3E}">
        <p14:creationId xmlns:p14="http://schemas.microsoft.com/office/powerpoint/2010/main" val="41300081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6 - Innovative </a:t>
            </a:r>
            <a:r>
              <a:rPr lang="de-DE" sz="2200" dirty="0" err="1"/>
              <a:t>Aerodynamic</a:t>
            </a:r>
            <a:r>
              <a:rPr lang="de-DE" sz="2200" dirty="0"/>
              <a:t> </a:t>
            </a:r>
            <a:r>
              <a:rPr lang="de-DE" sz="2200" dirty="0" err="1"/>
              <a:t>Surfaces</a:t>
            </a:r>
            <a:endParaRPr lang="de-DE" sz="2200" dirty="0"/>
          </a:p>
          <a:p>
            <a:pPr marL="630000" lvl="1" indent="-270000">
              <a:lnSpc>
                <a:spcPct val="100000"/>
              </a:lnSpc>
              <a:spcBef>
                <a:spcPts val="600"/>
              </a:spcBef>
              <a:buSzPct val="100000"/>
            </a:pPr>
            <a:r>
              <a:rPr lang="en-US" sz="2000" dirty="0"/>
              <a:t>Elevators are a moveable part of the horizontal stabilizers, hinged to the back of the tail of the flying vehicle</a:t>
            </a:r>
          </a:p>
          <a:p>
            <a:pPr marL="630000" lvl="1" indent="-270000">
              <a:lnSpc>
                <a:spcPct val="100000"/>
              </a:lnSpc>
              <a:spcBef>
                <a:spcPts val="600"/>
              </a:spcBef>
              <a:buSzPct val="100000"/>
            </a:pPr>
            <a:r>
              <a:rPr lang="en-US" sz="2000" dirty="0"/>
              <a:t>Rudders are mounted on the trailing edge of the vertical stabilizer, part of the empennage</a:t>
            </a:r>
          </a:p>
          <a:p>
            <a:pPr marL="630000" lvl="1" indent="-270000">
              <a:lnSpc>
                <a:spcPct val="100000"/>
              </a:lnSpc>
              <a:spcBef>
                <a:spcPts val="600"/>
              </a:spcBef>
              <a:buSzPct val="100000"/>
            </a:pPr>
            <a:r>
              <a:rPr lang="en-US" sz="2000" dirty="0"/>
              <a:t>Complementary surfaces are spoilers, flaps, slats, and airbrakes</a:t>
            </a:r>
          </a:p>
          <a:p>
            <a:pPr marL="630000" lvl="1" indent="-270000">
              <a:lnSpc>
                <a:spcPct val="100000"/>
              </a:lnSpc>
              <a:spcBef>
                <a:spcPts val="600"/>
              </a:spcBef>
              <a:buSzPct val="100000"/>
            </a:pPr>
            <a:r>
              <a:rPr lang="en-US" sz="2000" dirty="0"/>
              <a:t>Spoilers are used to disrupt the airflow and reduce the lift whereas flaps and slats are used to increase the lift of the flying vehicle. Airbrakes are used to increase drag</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30047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6 - Innovative </a:t>
            </a:r>
            <a:r>
              <a:rPr lang="de-DE" sz="2200" dirty="0" err="1"/>
              <a:t>Aerodynamic</a:t>
            </a:r>
            <a:r>
              <a:rPr lang="de-DE" sz="2200" dirty="0"/>
              <a:t> </a:t>
            </a:r>
            <a:r>
              <a:rPr lang="de-DE" sz="2200" dirty="0" err="1"/>
              <a:t>Surfaces</a:t>
            </a:r>
            <a:endParaRPr lang="de-DE" sz="2200" dirty="0"/>
          </a:p>
          <a:p>
            <a:pPr marL="630000" lvl="1" indent="-270000">
              <a:lnSpc>
                <a:spcPct val="100000"/>
              </a:lnSpc>
              <a:spcBef>
                <a:spcPts val="600"/>
              </a:spcBef>
              <a:buSzPct val="100000"/>
            </a:pPr>
            <a:r>
              <a:rPr lang="en-US" sz="2000" dirty="0"/>
              <a:t>This topic focus on the conception, architecture design, technical analysis, development, and operations of Innovative Aerodynamic Surfaces as propulsive mean for a flight vehicle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96334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6 - Innovative </a:t>
            </a:r>
            <a:r>
              <a:rPr lang="de-DE" sz="2200" dirty="0" err="1"/>
              <a:t>Aerodynamic</a:t>
            </a:r>
            <a:r>
              <a:rPr lang="de-DE" sz="2200" dirty="0"/>
              <a:t> </a:t>
            </a:r>
            <a:r>
              <a:rPr lang="de-DE" sz="2200" dirty="0" err="1"/>
              <a:t>Surfaces</a:t>
            </a:r>
            <a:endParaRPr lang="de-DE" sz="22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619D730-382D-40D1-9C9F-ECE3F3C74207}"/>
              </a:ext>
            </a:extLst>
          </p:cNvPr>
          <p:cNvPicPr>
            <a:picLocks noChangeAspect="1"/>
          </p:cNvPicPr>
          <p:nvPr/>
        </p:nvPicPr>
        <p:blipFill>
          <a:blip r:embed="rId2"/>
          <a:stretch>
            <a:fillRect/>
          </a:stretch>
        </p:blipFill>
        <p:spPr>
          <a:xfrm>
            <a:off x="1913412" y="3224807"/>
            <a:ext cx="5578793" cy="2952432"/>
          </a:xfrm>
          <a:prstGeom prst="rect">
            <a:avLst/>
          </a:prstGeom>
        </p:spPr>
      </p:pic>
      <p:pic>
        <p:nvPicPr>
          <p:cNvPr id="10" name="Grafik 9">
            <a:extLst>
              <a:ext uri="{FF2B5EF4-FFF2-40B4-BE49-F238E27FC236}">
                <a16:creationId xmlns:a16="http://schemas.microsoft.com/office/drawing/2014/main" id="{C36B5C9F-72C8-49D6-ABAC-6BC3B3045A3B}"/>
              </a:ext>
            </a:extLst>
          </p:cNvPr>
          <p:cNvPicPr>
            <a:picLocks noChangeAspect="1"/>
          </p:cNvPicPr>
          <p:nvPr/>
        </p:nvPicPr>
        <p:blipFill>
          <a:blip r:embed="rId3"/>
          <a:stretch>
            <a:fillRect/>
          </a:stretch>
        </p:blipFill>
        <p:spPr>
          <a:xfrm>
            <a:off x="7970359" y="1920507"/>
            <a:ext cx="3536834" cy="2416528"/>
          </a:xfrm>
          <a:prstGeom prst="rect">
            <a:avLst/>
          </a:prstGeom>
        </p:spPr>
      </p:pic>
      <p:pic>
        <p:nvPicPr>
          <p:cNvPr id="11" name="Image 4">
            <a:extLst>
              <a:ext uri="{FF2B5EF4-FFF2-40B4-BE49-F238E27FC236}">
                <a16:creationId xmlns:a16="http://schemas.microsoft.com/office/drawing/2014/main" id="{E19E8CF9-5D64-49DA-8F70-1ABC8666C94C}"/>
              </a:ext>
            </a:extLst>
          </p:cNvPr>
          <p:cNvPicPr>
            <a:picLocks noChangeAspect="1"/>
          </p:cNvPicPr>
          <p:nvPr/>
        </p:nvPicPr>
        <p:blipFill>
          <a:blip r:embed="rId4"/>
          <a:stretch>
            <a:fillRect/>
          </a:stretch>
        </p:blipFill>
        <p:spPr>
          <a:xfrm>
            <a:off x="7970360" y="4551878"/>
            <a:ext cx="3536833" cy="2205320"/>
          </a:xfrm>
          <a:prstGeom prst="rect">
            <a:avLst/>
          </a:prstGeom>
        </p:spPr>
      </p:pic>
    </p:spTree>
    <p:extLst>
      <p:ext uri="{BB962C8B-B14F-4D97-AF65-F5344CB8AC3E}">
        <p14:creationId xmlns:p14="http://schemas.microsoft.com/office/powerpoint/2010/main" val="2005870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7 - Long-term In-space Cryogenic Propulsion and ISRU Propellants</a:t>
            </a:r>
          </a:p>
          <a:p>
            <a:pPr marL="630000" lvl="1" indent="-270000">
              <a:lnSpc>
                <a:spcPct val="100000"/>
              </a:lnSpc>
              <a:spcBef>
                <a:spcPts val="600"/>
              </a:spcBef>
              <a:buSzPct val="100000"/>
            </a:pPr>
            <a:r>
              <a:rPr lang="en-US" sz="2000" dirty="0"/>
              <a:t>The higher performance of cryogenic propellants and the ubiquity of their precursor availability in the solar system means that they are perfectly suited for in situ resource utilization (ISRU) and in-orbit re-fueling</a:t>
            </a:r>
          </a:p>
          <a:p>
            <a:pPr marL="630000" lvl="1" indent="-270000">
              <a:lnSpc>
                <a:spcPct val="100000"/>
              </a:lnSpc>
              <a:spcBef>
                <a:spcPts val="600"/>
              </a:spcBef>
              <a:buSzPct val="100000"/>
            </a:pPr>
            <a:r>
              <a:rPr lang="en-US" sz="2000" dirty="0"/>
              <a:t>Many lunar and Martian missions in particular hope to exploit these propellant options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0804631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7 - Long-term In-space Cryogenic Propulsion and ISRU Propellants</a:t>
            </a:r>
          </a:p>
          <a:p>
            <a:pPr marL="630000" lvl="1" indent="-270000">
              <a:lnSpc>
                <a:spcPct val="100000"/>
              </a:lnSpc>
              <a:spcBef>
                <a:spcPts val="600"/>
              </a:spcBef>
              <a:buSzPct val="100000"/>
            </a:pPr>
            <a:r>
              <a:rPr lang="en-US" sz="2000" dirty="0"/>
              <a:t>These mission concepts include: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Martian and Lunar transit stages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Propulsive Landers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Space Tugs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Re-fueling stations</a:t>
            </a:r>
          </a:p>
          <a:p>
            <a:pPr marL="630000" lvl="1" indent="-270000">
              <a:lnSpc>
                <a:spcPct val="100000"/>
              </a:lnSpc>
              <a:spcBef>
                <a:spcPts val="600"/>
              </a:spcBef>
              <a:buSzPct val="100000"/>
            </a:pPr>
            <a:r>
              <a:rPr lang="en-US" sz="2000" dirty="0"/>
              <a:t>Such systems must withstand thermal environments for transfers to Mars / Moon and back, including long duration transfers up to 6 months and dwell time of ~12-24 months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397867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7 - Long-term In-space Cryogenic Propulsion and ISRU Propellants</a:t>
            </a:r>
          </a:p>
          <a:p>
            <a:pPr marL="630000" lvl="1" indent="-270000">
              <a:lnSpc>
                <a:spcPct val="100000"/>
              </a:lnSpc>
              <a:spcBef>
                <a:spcPts val="600"/>
              </a:spcBef>
              <a:buSzPct val="100000"/>
            </a:pPr>
            <a:r>
              <a:rPr lang="en-US" sz="2000" dirty="0"/>
              <a:t>Current cryogenic approaches are limited to the much shorter-lived applications for launch vehicles</a:t>
            </a:r>
          </a:p>
          <a:p>
            <a:pPr marL="630000" lvl="1" indent="-270000">
              <a:lnSpc>
                <a:spcPct val="100000"/>
              </a:lnSpc>
              <a:spcBef>
                <a:spcPts val="600"/>
              </a:spcBef>
              <a:buSzPct val="100000"/>
            </a:pPr>
            <a:r>
              <a:rPr lang="en-US" sz="2000" dirty="0"/>
              <a:t>The requirements for the in-space applications for these propellants will require a significant overhaul of both our understanding of cryogenic propellant management and the product catalogue that has been evolved to exploit them</a:t>
            </a:r>
          </a:p>
          <a:p>
            <a:pPr marL="630000" lvl="1" indent="-270000">
              <a:lnSpc>
                <a:spcPct val="100000"/>
              </a:lnSpc>
              <a:spcBef>
                <a:spcPts val="600"/>
              </a:spcBef>
              <a:buSzPct val="100000"/>
            </a:pPr>
            <a:r>
              <a:rPr lang="en-US" sz="2000" dirty="0"/>
              <a:t>The scale of these engines will be similar to, or smaller than existing upper stage engines (~ 100 </a:t>
            </a:r>
            <a:r>
              <a:rPr lang="en-US" sz="2000" dirty="0" err="1"/>
              <a:t>kN</a:t>
            </a:r>
            <a:r>
              <a:rPr lang="en-US" sz="2000" dirty="0"/>
              <a: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2704959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7 - Long-term In-space Cryogenic Propulsion and ISRU Propellants</a:t>
            </a:r>
          </a:p>
          <a:p>
            <a:pPr marL="630000" lvl="1" indent="-270000">
              <a:lnSpc>
                <a:spcPct val="100000"/>
              </a:lnSpc>
              <a:spcBef>
                <a:spcPts val="600"/>
              </a:spcBef>
              <a:buSzPct val="100000"/>
            </a:pPr>
            <a:r>
              <a:rPr lang="en-US" sz="2000" dirty="0"/>
              <a:t>However, they will have additional challenging requirements: large number or restarts/reusability, deep ability to throttle, and clustering of engines for higher thrusts (in applications such as landers and large transfer stages)</a:t>
            </a:r>
          </a:p>
          <a:p>
            <a:pPr marL="630000" lvl="1" indent="-270000">
              <a:lnSpc>
                <a:spcPct val="100000"/>
              </a:lnSpc>
              <a:spcBef>
                <a:spcPts val="600"/>
              </a:spcBef>
              <a:buSzPct val="100000"/>
            </a:pPr>
            <a:r>
              <a:rPr lang="en-US" sz="2000" dirty="0"/>
              <a:t>To realize a long-term cryogenic propulsion system several key technologies and operational concepts need to be addressed including: low / zero boil off technologies, cryo-fluid handling and management, thermal management of temperature distribution within the tanks and zero / low consumption chill down in preparation for engine operation</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099127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8 - Space </a:t>
            </a:r>
            <a:r>
              <a:rPr lang="de-DE" sz="2200" dirty="0" err="1"/>
              <a:t>Tethers</a:t>
            </a:r>
            <a:endParaRPr lang="de-DE" sz="2200" dirty="0"/>
          </a:p>
          <a:p>
            <a:pPr marL="630000" lvl="1" indent="-270000">
              <a:lnSpc>
                <a:spcPct val="100000"/>
              </a:lnSpc>
              <a:spcBef>
                <a:spcPts val="600"/>
              </a:spcBef>
              <a:buSzPct val="100000"/>
            </a:pPr>
            <a:r>
              <a:rPr lang="en-US" sz="2000" dirty="0"/>
              <a:t>Space tethers are long, strong, charged cables which can be used for propulsive maneuvers in space thanks to their interaction with charged particles present in the high layers of the atmosphere and in the solar wind</a:t>
            </a:r>
          </a:p>
          <a:p>
            <a:pPr marL="630000" lvl="1" indent="-270000">
              <a:lnSpc>
                <a:spcPct val="100000"/>
              </a:lnSpc>
              <a:spcBef>
                <a:spcPts val="600"/>
              </a:spcBef>
              <a:buSzPct val="100000"/>
            </a:pPr>
            <a:r>
              <a:rPr lang="en-US" sz="2000" dirty="0"/>
              <a:t>Their working principle allows for propellant-less orbital transfers or de-orbiting satellites at the end of their life</a:t>
            </a:r>
            <a:endParaRPr lang="de-DE"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43007EEA-3EDA-4CFB-A21A-85F62878857D}"/>
              </a:ext>
            </a:extLst>
          </p:cNvPr>
          <p:cNvPicPr>
            <a:picLocks noChangeAspect="1"/>
          </p:cNvPicPr>
          <p:nvPr/>
        </p:nvPicPr>
        <p:blipFill>
          <a:blip r:embed="rId2"/>
          <a:stretch>
            <a:fillRect/>
          </a:stretch>
        </p:blipFill>
        <p:spPr>
          <a:xfrm>
            <a:off x="9738911" y="257387"/>
            <a:ext cx="2309009" cy="2447550"/>
          </a:xfrm>
          <a:prstGeom prst="rect">
            <a:avLst/>
          </a:prstGeom>
        </p:spPr>
      </p:pic>
    </p:spTree>
    <p:extLst>
      <p:ext uri="{BB962C8B-B14F-4D97-AF65-F5344CB8AC3E}">
        <p14:creationId xmlns:p14="http://schemas.microsoft.com/office/powerpoint/2010/main" val="5800779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9 </a:t>
            </a:r>
            <a:r>
              <a:rPr lang="de-DE" sz="2200" dirty="0"/>
              <a:t>- </a:t>
            </a:r>
            <a:r>
              <a:rPr lang="de-DE" sz="2200" dirty="0" err="1"/>
              <a:t>Beamed</a:t>
            </a:r>
            <a:r>
              <a:rPr lang="de-DE" sz="2200" dirty="0"/>
              <a:t> Energy Propulsion</a:t>
            </a:r>
          </a:p>
          <a:p>
            <a:pPr marL="630000" lvl="1" indent="-270000">
              <a:lnSpc>
                <a:spcPct val="100000"/>
              </a:lnSpc>
              <a:spcBef>
                <a:spcPts val="600"/>
              </a:spcBef>
              <a:buSzPct val="100000"/>
            </a:pPr>
            <a:r>
              <a:rPr lang="en-US" sz="2000" dirty="0"/>
              <a:t>A variety of different concepts for space transportation systems with Beamed Energy Propulsion (BEP) engines were proposed in past studies by several different authors</a:t>
            </a:r>
          </a:p>
          <a:p>
            <a:pPr marL="630000" lvl="1" indent="-270000">
              <a:lnSpc>
                <a:spcPct val="100000"/>
              </a:lnSpc>
              <a:spcBef>
                <a:spcPts val="600"/>
              </a:spcBef>
              <a:buSzPct val="100000"/>
            </a:pPr>
            <a:r>
              <a:rPr lang="en-US" sz="2000" dirty="0"/>
              <a:t>They can be roughly grouped in the following categories:</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Plasma: </a:t>
            </a:r>
            <a:r>
              <a:rPr lang="en-US" sz="1800" dirty="0"/>
              <a:t>The incoming beamed energy is focused by a mirror system. In the focal point on-board propellant or ambient air is converted into plasma</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ejected plasma propels the vehicle by momentum exchange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Laser ablative propulsion, where the target spacecraft or space debris is ablated to create an impulse, also falls in this category</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4495889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9 </a:t>
            </a:r>
            <a:r>
              <a:rPr lang="de-DE" sz="2200" dirty="0"/>
              <a:t>- </a:t>
            </a:r>
            <a:r>
              <a:rPr lang="de-DE" sz="2200" dirty="0" err="1"/>
              <a:t>Beamed</a:t>
            </a:r>
            <a:r>
              <a:rPr lang="de-DE" sz="2200" dirty="0"/>
              <a:t> Energy Propulsion</a:t>
            </a:r>
          </a:p>
          <a:p>
            <a:pPr marL="630000" lvl="1" indent="-270000">
              <a:lnSpc>
                <a:spcPct val="100000"/>
              </a:lnSpc>
              <a:spcBef>
                <a:spcPts val="600"/>
              </a:spcBef>
              <a:buSzPct val="100000"/>
            </a:pPr>
            <a:r>
              <a:rPr lang="en-US" sz="2000" dirty="0"/>
              <a:t>They can be roughly grouped in the following categories:</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Thermal: </a:t>
            </a:r>
            <a:r>
              <a:rPr lang="en-US" sz="1800" dirty="0"/>
              <a:t>A heat exchanger in the vehicle is heated by beamed energy</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heat is transferred to on-board propellant, which is ejected in a classical convergent-divergent nozzle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 special form of thermal beamed energy propulsion is the solar thermal propulsion stage, where the beam source is the sun</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Sail: </a:t>
            </a:r>
            <a:r>
              <a:rPr lang="en-US" sz="1800" dirty="0"/>
              <a:t>The beamed energy is reflected by a sail</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resulting radiation pressure exacts a force on the vehicle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Solar Sail is a specific concept of this category, using the pressure of the solar light for propellant less propulsion</a:t>
            </a:r>
          </a:p>
          <a:p>
            <a:pPr marL="900000" lvl="2" indent="-270000">
              <a:lnSpc>
                <a:spcPct val="100000"/>
              </a:lnSpc>
              <a:spcBef>
                <a:spcPts val="600"/>
              </a:spcBef>
              <a:buClr>
                <a:srgbClr val="FF0000"/>
              </a:buClr>
              <a:buSzPct val="100000"/>
              <a:buFont typeface="Symbol" panose="05050102010706020507" pitchFamily="18" charset="2"/>
              <a:buChar char="-"/>
            </a:pPr>
            <a:endParaRPr lang="en-US" sz="18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96918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C6BF-A9CC-164E-35BA-6F9718714AE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5AC0A36-8F5A-6346-0FAD-EC5337634790}"/>
              </a:ext>
            </a:extLst>
          </p:cNvPr>
          <p:cNvSpPr>
            <a:spLocks noGrp="1"/>
          </p:cNvSpPr>
          <p:nvPr>
            <p:ph idx="1"/>
          </p:nvPr>
        </p:nvSpPr>
        <p:spPr>
          <a:xfrm>
            <a:off x="1206500" y="1951929"/>
            <a:ext cx="10301817" cy="4515696"/>
          </a:xfrm>
        </p:spPr>
        <p:txBody>
          <a:bodyPr>
            <a:noAutofit/>
          </a:bodyPr>
          <a:lstStyle/>
          <a:p>
            <a:pPr marL="125730" indent="0">
              <a:buNone/>
            </a:pPr>
            <a:endParaRPr lang="en-US" sz="2400" dirty="0">
              <a:solidFill>
                <a:schemeClr val="tx1"/>
              </a:solidFill>
            </a:endParaRPr>
          </a:p>
          <a:p>
            <a:pPr marL="125730" indent="0">
              <a:buNone/>
            </a:pPr>
            <a:endParaRPr lang="de-DE" dirty="0"/>
          </a:p>
        </p:txBody>
      </p:sp>
      <p:sp>
        <p:nvSpPr>
          <p:cNvPr id="6" name="Espace réservé du numéro de diapositive 5">
            <a:extLst>
              <a:ext uri="{FF2B5EF4-FFF2-40B4-BE49-F238E27FC236}">
                <a16:creationId xmlns:a16="http://schemas.microsoft.com/office/drawing/2014/main" id="{6452DDF6-C0A3-774C-7388-28DB1C3BB10D}"/>
              </a:ext>
            </a:extLst>
          </p:cNvPr>
          <p:cNvSpPr>
            <a:spLocks noGrp="1"/>
          </p:cNvSpPr>
          <p:nvPr>
            <p:ph type="sldNum" sz="quarter" idx="12"/>
          </p:nvPr>
        </p:nvSpPr>
        <p:spPr/>
        <p:txBody>
          <a:bodyPr/>
          <a:lstStyle/>
          <a:p>
            <a:fld id="{E1E1CD7C-2161-7D43-862E-CE4C333CD873}" type="slidenum">
              <a:rPr lang="fr-FR" smtClean="0"/>
              <a:pPr/>
              <a:t>8</a:t>
            </a:fld>
            <a:endParaRPr lang="fr-FR" dirty="0"/>
          </a:p>
        </p:txBody>
      </p:sp>
      <p:sp>
        <p:nvSpPr>
          <p:cNvPr id="7" name="Google Shape;119;p5">
            <a:extLst>
              <a:ext uri="{FF2B5EF4-FFF2-40B4-BE49-F238E27FC236}">
                <a16:creationId xmlns:a16="http://schemas.microsoft.com/office/drawing/2014/main" id="{867E640A-5291-9326-FBA7-1609E7A70B25}"/>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9BF3FB50-FA11-D154-9E00-4EBBFDDB788D}"/>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hteck: abgerundete Ecken 9">
            <a:extLst>
              <a:ext uri="{FF2B5EF4-FFF2-40B4-BE49-F238E27FC236}">
                <a16:creationId xmlns:a16="http://schemas.microsoft.com/office/drawing/2014/main" id="{32EECB9A-0EA7-6D51-D5E5-9D28987E1AED}"/>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El</a:t>
            </a:r>
            <a:r>
              <a:rPr lang="en-US" sz="2400" noProof="0" dirty="0" err="1"/>
              <a:t>ectrical</a:t>
            </a:r>
            <a:r>
              <a:rPr lang="en-US" sz="2400" noProof="0" dirty="0"/>
              <a:t> Propulsion Systems</a:t>
            </a:r>
          </a:p>
        </p:txBody>
      </p:sp>
      <p:sp>
        <p:nvSpPr>
          <p:cNvPr id="31" name="Rechteck: abgerundete Ecken 30">
            <a:extLst>
              <a:ext uri="{FF2B5EF4-FFF2-40B4-BE49-F238E27FC236}">
                <a16:creationId xmlns:a16="http://schemas.microsoft.com/office/drawing/2014/main" id="{DE4BB4D8-76EC-4129-45B1-25DFA04165F9}"/>
              </a:ext>
            </a:extLst>
          </p:cNvPr>
          <p:cNvSpPr/>
          <p:nvPr/>
        </p:nvSpPr>
        <p:spPr>
          <a:xfrm>
            <a:off x="4661206" y="2910869"/>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Electrostatic</a:t>
            </a:r>
          </a:p>
        </p:txBody>
      </p:sp>
      <p:sp>
        <p:nvSpPr>
          <p:cNvPr id="32" name="Rechteck: abgerundete Ecken 31">
            <a:extLst>
              <a:ext uri="{FF2B5EF4-FFF2-40B4-BE49-F238E27FC236}">
                <a16:creationId xmlns:a16="http://schemas.microsoft.com/office/drawing/2014/main" id="{A7E7D173-6B8B-8A47-6E13-EAC704737D0B}"/>
              </a:ext>
            </a:extLst>
          </p:cNvPr>
          <p:cNvSpPr/>
          <p:nvPr/>
        </p:nvSpPr>
        <p:spPr>
          <a:xfrm>
            <a:off x="4661207" y="5495630"/>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Electromagnetic</a:t>
            </a:r>
          </a:p>
        </p:txBody>
      </p:sp>
      <p:sp>
        <p:nvSpPr>
          <p:cNvPr id="36" name="Rechteck: abgerundete Ecken 35">
            <a:extLst>
              <a:ext uri="{FF2B5EF4-FFF2-40B4-BE49-F238E27FC236}">
                <a16:creationId xmlns:a16="http://schemas.microsoft.com/office/drawing/2014/main" id="{E257DFAF-A032-7BC5-F02F-438042A9CBB9}"/>
              </a:ext>
            </a:extLst>
          </p:cNvPr>
          <p:cNvSpPr/>
          <p:nvPr/>
        </p:nvSpPr>
        <p:spPr>
          <a:xfrm>
            <a:off x="7460685" y="523393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Helicon Thruster</a:t>
            </a:r>
            <a:endParaRPr lang="en-US" sz="2400" noProof="0" dirty="0"/>
          </a:p>
        </p:txBody>
      </p:sp>
      <p:sp>
        <p:nvSpPr>
          <p:cNvPr id="37" name="Rechteck: abgerundete Ecken 36">
            <a:extLst>
              <a:ext uri="{FF2B5EF4-FFF2-40B4-BE49-F238E27FC236}">
                <a16:creationId xmlns:a16="http://schemas.microsoft.com/office/drawing/2014/main" id="{398C5904-5833-5C8A-7063-093D0A510013}"/>
              </a:ext>
            </a:extLst>
          </p:cNvPr>
          <p:cNvSpPr/>
          <p:nvPr/>
        </p:nvSpPr>
        <p:spPr>
          <a:xfrm>
            <a:off x="7451178" y="604699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Magnetic Nozzle </a:t>
            </a:r>
            <a:endParaRPr lang="en-US" sz="2400" noProof="0" dirty="0"/>
          </a:p>
        </p:txBody>
      </p:sp>
      <p:cxnSp>
        <p:nvCxnSpPr>
          <p:cNvPr id="33" name="Gerade Verbindung mit Pfeil 32">
            <a:extLst>
              <a:ext uri="{FF2B5EF4-FFF2-40B4-BE49-F238E27FC236}">
                <a16:creationId xmlns:a16="http://schemas.microsoft.com/office/drawing/2014/main" id="{3D019862-24B6-8C9F-D7D4-79CB860336E2}"/>
              </a:ext>
            </a:extLst>
          </p:cNvPr>
          <p:cNvCxnSpPr>
            <a:cxnSpLocks/>
            <a:stCxn id="32" idx="3"/>
            <a:endCxn id="36" idx="1"/>
          </p:cNvCxnSpPr>
          <p:nvPr/>
        </p:nvCxnSpPr>
        <p:spPr>
          <a:xfrm flipV="1">
            <a:off x="7181207" y="5583554"/>
            <a:ext cx="279478" cy="467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862790E-F068-B222-2FD9-0A0E910CA9EB}"/>
              </a:ext>
            </a:extLst>
          </p:cNvPr>
          <p:cNvCxnSpPr>
            <a:cxnSpLocks/>
            <a:stCxn id="32" idx="3"/>
            <a:endCxn id="37" idx="1"/>
          </p:cNvCxnSpPr>
          <p:nvPr/>
        </p:nvCxnSpPr>
        <p:spPr>
          <a:xfrm>
            <a:off x="7181207" y="6051256"/>
            <a:ext cx="269971" cy="345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499D6547-3A7D-770F-A1B0-DCAF98179B44}"/>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243938D2-9807-EC4D-B68C-FB7E41A9DC09}"/>
              </a:ext>
            </a:extLst>
          </p:cNvPr>
          <p:cNvCxnSpPr>
            <a:cxnSpLocks/>
            <a:stCxn id="10" idx="3"/>
            <a:endCxn id="31" idx="1"/>
          </p:cNvCxnSpPr>
          <p:nvPr/>
        </p:nvCxnSpPr>
        <p:spPr>
          <a:xfrm flipV="1">
            <a:off x="4152900" y="3466495"/>
            <a:ext cx="508306" cy="673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abgerundete Ecken 39">
            <a:extLst>
              <a:ext uri="{FF2B5EF4-FFF2-40B4-BE49-F238E27FC236}">
                <a16:creationId xmlns:a16="http://schemas.microsoft.com/office/drawing/2014/main" id="{47B9DD3A-A7BA-EC1D-BE52-211F194AC83F}"/>
              </a:ext>
            </a:extLst>
          </p:cNvPr>
          <p:cNvSpPr/>
          <p:nvPr/>
        </p:nvSpPr>
        <p:spPr>
          <a:xfrm>
            <a:off x="7460684" y="4420870"/>
            <a:ext cx="4587233" cy="699247"/>
          </a:xfrm>
          <a:prstGeom prst="roundRect">
            <a:avLst/>
          </a:prstGeom>
          <a:solidFill>
            <a:schemeClr val="accent5">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Pulsed Plasma Thruster</a:t>
            </a:r>
            <a:endParaRPr lang="en-US" sz="2400" noProof="0" dirty="0"/>
          </a:p>
        </p:txBody>
      </p:sp>
      <p:cxnSp>
        <p:nvCxnSpPr>
          <p:cNvPr id="46" name="Gerade Verbindung mit Pfeil 45">
            <a:extLst>
              <a:ext uri="{FF2B5EF4-FFF2-40B4-BE49-F238E27FC236}">
                <a16:creationId xmlns:a16="http://schemas.microsoft.com/office/drawing/2014/main" id="{5A7F7398-95D9-0480-DC08-7F97551ABEEF}"/>
              </a:ext>
            </a:extLst>
          </p:cNvPr>
          <p:cNvCxnSpPr>
            <a:cxnSpLocks/>
            <a:stCxn id="32" idx="3"/>
            <a:endCxn id="40" idx="1"/>
          </p:cNvCxnSpPr>
          <p:nvPr/>
        </p:nvCxnSpPr>
        <p:spPr>
          <a:xfrm flipV="1">
            <a:off x="7181207" y="4770494"/>
            <a:ext cx="279477" cy="1280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abgerundete Ecken 27">
            <a:extLst>
              <a:ext uri="{FF2B5EF4-FFF2-40B4-BE49-F238E27FC236}">
                <a16:creationId xmlns:a16="http://schemas.microsoft.com/office/drawing/2014/main" id="{15D7B9F5-EC5A-4744-8257-E239FB93E75E}"/>
              </a:ext>
            </a:extLst>
          </p:cNvPr>
          <p:cNvSpPr/>
          <p:nvPr/>
        </p:nvSpPr>
        <p:spPr>
          <a:xfrm>
            <a:off x="4659274" y="1543067"/>
            <a:ext cx="25200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Electrothermal</a:t>
            </a:r>
          </a:p>
        </p:txBody>
      </p:sp>
      <p:sp>
        <p:nvSpPr>
          <p:cNvPr id="29" name="Rechteck: abgerundete Ecken 28">
            <a:extLst>
              <a:ext uri="{FF2B5EF4-FFF2-40B4-BE49-F238E27FC236}">
                <a16:creationId xmlns:a16="http://schemas.microsoft.com/office/drawing/2014/main" id="{CB74B9E3-5CE0-4AA6-9498-0C5B8734F360}"/>
              </a:ext>
            </a:extLst>
          </p:cNvPr>
          <p:cNvSpPr/>
          <p:nvPr/>
        </p:nvSpPr>
        <p:spPr>
          <a:xfrm>
            <a:off x="1778000" y="87325"/>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Therm</a:t>
            </a:r>
            <a:r>
              <a:rPr lang="en-US" sz="2400" noProof="0" dirty="0"/>
              <a:t>al Propulsion Systems</a:t>
            </a:r>
          </a:p>
        </p:txBody>
      </p:sp>
      <p:sp>
        <p:nvSpPr>
          <p:cNvPr id="35" name="Rechteck: abgerundete Ecken 34">
            <a:extLst>
              <a:ext uri="{FF2B5EF4-FFF2-40B4-BE49-F238E27FC236}">
                <a16:creationId xmlns:a16="http://schemas.microsoft.com/office/drawing/2014/main" id="{6953D1BE-17C2-4557-A5B9-4145DC67F7DC}"/>
              </a:ext>
            </a:extLst>
          </p:cNvPr>
          <p:cNvSpPr/>
          <p:nvPr/>
        </p:nvSpPr>
        <p:spPr>
          <a:xfrm>
            <a:off x="144080" y="1543067"/>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ResistojetThruster</a:t>
            </a:r>
            <a:endParaRPr lang="en-US" sz="2400" noProof="0" dirty="0"/>
          </a:p>
        </p:txBody>
      </p:sp>
      <p:sp>
        <p:nvSpPr>
          <p:cNvPr id="47" name="Rechteck: abgerundete Ecken 46">
            <a:extLst>
              <a:ext uri="{FF2B5EF4-FFF2-40B4-BE49-F238E27FC236}">
                <a16:creationId xmlns:a16="http://schemas.microsoft.com/office/drawing/2014/main" id="{7BE8D86A-3BB6-47E2-82CA-4494F6292C2F}"/>
              </a:ext>
            </a:extLst>
          </p:cNvPr>
          <p:cNvSpPr/>
          <p:nvPr/>
        </p:nvSpPr>
        <p:spPr>
          <a:xfrm>
            <a:off x="144080" y="2361716"/>
            <a:ext cx="3600000"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Arcjet</a:t>
            </a:r>
            <a:r>
              <a:rPr lang="en-US" sz="2400" dirty="0"/>
              <a:t> Thruster</a:t>
            </a:r>
            <a:endParaRPr lang="en-US" sz="2400" noProof="0" dirty="0"/>
          </a:p>
        </p:txBody>
      </p:sp>
      <p:cxnSp>
        <p:nvCxnSpPr>
          <p:cNvPr id="48" name="Gerade Verbindung mit Pfeil 47">
            <a:extLst>
              <a:ext uri="{FF2B5EF4-FFF2-40B4-BE49-F238E27FC236}">
                <a16:creationId xmlns:a16="http://schemas.microsoft.com/office/drawing/2014/main" id="{AC61FFD9-6C5B-4306-A93E-5FF07BA6DC4D}"/>
              </a:ext>
            </a:extLst>
          </p:cNvPr>
          <p:cNvCxnSpPr>
            <a:cxnSpLocks/>
            <a:stCxn id="10" idx="3"/>
            <a:endCxn id="28" idx="1"/>
          </p:cNvCxnSpPr>
          <p:nvPr/>
        </p:nvCxnSpPr>
        <p:spPr>
          <a:xfrm flipV="1">
            <a:off x="4152900" y="2098693"/>
            <a:ext cx="506374" cy="204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3F03C17-AB97-4BAD-974C-1BF528C5420E}"/>
              </a:ext>
            </a:extLst>
          </p:cNvPr>
          <p:cNvCxnSpPr>
            <a:cxnSpLocks/>
            <a:stCxn id="29" idx="3"/>
            <a:endCxn id="28" idx="1"/>
          </p:cNvCxnSpPr>
          <p:nvPr/>
        </p:nvCxnSpPr>
        <p:spPr>
          <a:xfrm>
            <a:off x="4152900" y="720738"/>
            <a:ext cx="506374" cy="13779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F4F4FA7E-6519-4845-8DC2-71875AFF6B5F}"/>
              </a:ext>
            </a:extLst>
          </p:cNvPr>
          <p:cNvCxnSpPr>
            <a:cxnSpLocks/>
            <a:stCxn id="28" idx="1"/>
            <a:endCxn id="35" idx="3"/>
          </p:cNvCxnSpPr>
          <p:nvPr/>
        </p:nvCxnSpPr>
        <p:spPr>
          <a:xfrm flipH="1" flipV="1">
            <a:off x="3744080" y="1892691"/>
            <a:ext cx="915194" cy="206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6799903C-C0D6-4A0A-88F4-EFD376FA939D}"/>
              </a:ext>
            </a:extLst>
          </p:cNvPr>
          <p:cNvCxnSpPr>
            <a:cxnSpLocks/>
            <a:stCxn id="28" idx="1"/>
            <a:endCxn id="47" idx="3"/>
          </p:cNvCxnSpPr>
          <p:nvPr/>
        </p:nvCxnSpPr>
        <p:spPr>
          <a:xfrm flipH="1">
            <a:off x="3744080" y="2098693"/>
            <a:ext cx="915194" cy="612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Ellipse 53">
            <a:extLst>
              <a:ext uri="{FF2B5EF4-FFF2-40B4-BE49-F238E27FC236}">
                <a16:creationId xmlns:a16="http://schemas.microsoft.com/office/drawing/2014/main" id="{CC67DB2A-C3F8-4A9F-8FE4-68277B0146CB}"/>
              </a:ext>
            </a:extLst>
          </p:cNvPr>
          <p:cNvSpPr/>
          <p:nvPr/>
        </p:nvSpPr>
        <p:spPr>
          <a:xfrm>
            <a:off x="144080" y="1225593"/>
            <a:ext cx="7035194" cy="2033127"/>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abgerundete Ecken 26">
            <a:extLst>
              <a:ext uri="{FF2B5EF4-FFF2-40B4-BE49-F238E27FC236}">
                <a16:creationId xmlns:a16="http://schemas.microsoft.com/office/drawing/2014/main" id="{2F854FC8-7D4F-4802-BE5B-BE6DA300519A}"/>
              </a:ext>
            </a:extLst>
          </p:cNvPr>
          <p:cNvSpPr/>
          <p:nvPr/>
        </p:nvSpPr>
        <p:spPr>
          <a:xfrm>
            <a:off x="7451177" y="3582366"/>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MPD Thruster</a:t>
            </a:r>
            <a:endParaRPr lang="en-US" sz="2400" noProof="0" dirty="0"/>
          </a:p>
        </p:txBody>
      </p:sp>
      <p:cxnSp>
        <p:nvCxnSpPr>
          <p:cNvPr id="34" name="Gerade Verbindung mit Pfeil 33">
            <a:extLst>
              <a:ext uri="{FF2B5EF4-FFF2-40B4-BE49-F238E27FC236}">
                <a16:creationId xmlns:a16="http://schemas.microsoft.com/office/drawing/2014/main" id="{5A7B06F3-A38E-4664-984B-500F14D3A54E}"/>
              </a:ext>
            </a:extLst>
          </p:cNvPr>
          <p:cNvCxnSpPr>
            <a:cxnSpLocks/>
            <a:stCxn id="32" idx="3"/>
            <a:endCxn id="27" idx="1"/>
          </p:cNvCxnSpPr>
          <p:nvPr/>
        </p:nvCxnSpPr>
        <p:spPr>
          <a:xfrm flipV="1">
            <a:off x="7181207" y="3931990"/>
            <a:ext cx="269970" cy="2119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3683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9 </a:t>
            </a:r>
            <a:r>
              <a:rPr lang="de-DE" sz="2200" dirty="0"/>
              <a:t>- </a:t>
            </a:r>
            <a:r>
              <a:rPr lang="de-DE" sz="2200" dirty="0" err="1"/>
              <a:t>Beamed</a:t>
            </a:r>
            <a:r>
              <a:rPr lang="de-DE" sz="2200" dirty="0"/>
              <a:t> Energy Propulsion</a:t>
            </a:r>
          </a:p>
          <a:p>
            <a:pPr marL="630000" lvl="1" indent="-270000">
              <a:lnSpc>
                <a:spcPct val="100000"/>
              </a:lnSpc>
              <a:spcBef>
                <a:spcPts val="600"/>
              </a:spcBef>
              <a:buSzPct val="100000"/>
            </a:pPr>
            <a:r>
              <a:rPr lang="en-US" sz="2000" dirty="0"/>
              <a:t>They can be roughly grouped in the following categories:</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Climber: </a:t>
            </a:r>
            <a:r>
              <a:rPr lang="en-US" sz="1800" dirty="0"/>
              <a:t>The climber type is a vehicle for a space elevator type transportation system</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climber will convert beamed energy into mechanical energy used for climbing the tether to the orbital destination station</a:t>
            </a:r>
          </a:p>
          <a:p>
            <a:pPr marL="630000" lvl="1" indent="-270000">
              <a:lnSpc>
                <a:spcPct val="100000"/>
              </a:lnSpc>
              <a:spcBef>
                <a:spcPts val="600"/>
              </a:spcBef>
              <a:buSzPct val="100000"/>
            </a:pPr>
            <a:r>
              <a:rPr lang="en-US" sz="2000" dirty="0"/>
              <a:t>While the Sail is a feasible approach for in-space applications only, the Climber is a radically different concept and difficult to compare with other propulsion systems</a:t>
            </a:r>
          </a:p>
          <a:p>
            <a:pPr marL="630000" lvl="1" indent="-270000">
              <a:lnSpc>
                <a:spcPct val="100000"/>
              </a:lnSpc>
              <a:spcBef>
                <a:spcPts val="600"/>
              </a:spcBef>
              <a:buSzPct val="100000"/>
            </a:pPr>
            <a:r>
              <a:rPr lang="en-US" sz="2000" dirty="0"/>
              <a:t>And now the pellet beam…out of NASA Innovative Advanced Concepts (NIAC)</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0004740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9 </a:t>
            </a:r>
            <a:r>
              <a:rPr lang="de-DE" sz="2200" dirty="0"/>
              <a:t>- </a:t>
            </a:r>
            <a:r>
              <a:rPr lang="de-DE" sz="2200" dirty="0" err="1"/>
              <a:t>Beamed</a:t>
            </a:r>
            <a:r>
              <a:rPr lang="de-DE" sz="2200" dirty="0"/>
              <a:t> Energy Propulsion</a:t>
            </a:r>
          </a:p>
          <a:p>
            <a:pPr marL="630000" lvl="1" indent="-270000">
              <a:lnSpc>
                <a:spcPct val="100000"/>
              </a:lnSpc>
              <a:spcBef>
                <a:spcPts val="600"/>
              </a:spcBef>
              <a:buSzPct val="100000"/>
            </a:pPr>
            <a:r>
              <a:rPr lang="en-US" sz="2000" dirty="0"/>
              <a:t>They can be roughly grouped in the following categories:</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Pellet beam: </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Picture 2">
            <a:extLst>
              <a:ext uri="{FF2B5EF4-FFF2-40B4-BE49-F238E27FC236}">
                <a16:creationId xmlns:a16="http://schemas.microsoft.com/office/drawing/2014/main" id="{98E882ED-DA48-4F12-98C3-AC619B607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375" y="3582896"/>
            <a:ext cx="46672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829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9 </a:t>
            </a:r>
            <a:r>
              <a:rPr lang="de-DE" sz="2200" dirty="0"/>
              <a:t>- </a:t>
            </a:r>
            <a:r>
              <a:rPr lang="de-DE" sz="2200" dirty="0" err="1"/>
              <a:t>Beamed</a:t>
            </a:r>
            <a:r>
              <a:rPr lang="de-DE" sz="2200" dirty="0"/>
              <a:t> Energy Propulsion</a:t>
            </a:r>
          </a:p>
          <a:p>
            <a:pPr marL="630000" lvl="1" indent="-270000">
              <a:lnSpc>
                <a:spcPct val="100000"/>
              </a:lnSpc>
              <a:spcBef>
                <a:spcPts val="600"/>
              </a:spcBef>
              <a:buSzPct val="100000"/>
            </a:pPr>
            <a:r>
              <a:rPr lang="en-US" sz="2000" dirty="0"/>
              <a:t>They can be roughly grouped in the following categories:</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Pellet beam: </a:t>
            </a:r>
            <a:r>
              <a:rPr lang="en-US" sz="1800" dirty="0"/>
              <a:t>The pellet-beam concept requires two spacecraft – one that sets off for interstellar space, and one that goes into orbit around Earth</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spacecraft orbiting Earth would shoot a beam of tiny microscopic particles at the interstellar spacecraft</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Those particles would be heated up by lasers, causing part of them to melt into plasma that accelerates the pellets further, a process known as laser ablation</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488438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9 </a:t>
            </a:r>
            <a:r>
              <a:rPr lang="de-DE" sz="2200" dirty="0"/>
              <a:t>- </a:t>
            </a:r>
            <a:r>
              <a:rPr lang="de-DE" sz="2200" dirty="0" err="1"/>
              <a:t>Beamed</a:t>
            </a:r>
            <a:r>
              <a:rPr lang="de-DE" sz="2200" dirty="0"/>
              <a:t> Energy Propulsion</a:t>
            </a:r>
          </a:p>
          <a:p>
            <a:pPr marL="630000" lvl="1" indent="-270000">
              <a:lnSpc>
                <a:spcPct val="100000"/>
              </a:lnSpc>
              <a:spcBef>
                <a:spcPts val="600"/>
              </a:spcBef>
              <a:buSzPct val="100000"/>
            </a:pPr>
            <a:r>
              <a:rPr lang="en-US" sz="2000" dirty="0"/>
              <a:t>They can be roughly grouped in the following categories: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Those pellets could reach 120 km / s and either hit the sail of the interstellar spacecraft or repel a magnet within it, helping to propel the spacecraft to huge speeds that would let it whizz out of our heliosphere – the bubble of the solar wind around our Solar System</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The NIAC proposal examines a new propulsion architecture for fast transit of heavy (1 ton and more) payloads across the Solar System and to the interstellar medium</a:t>
            </a:r>
          </a:p>
          <a:p>
            <a:pPr marL="900000" lvl="2" indent="-270000">
              <a:lnSpc>
                <a:spcPct val="100000"/>
              </a:lnSpc>
              <a:spcBef>
                <a:spcPts val="600"/>
              </a:spcBef>
              <a:buClr>
                <a:srgbClr val="FF0000"/>
              </a:buClr>
              <a:buSzPct val="100000"/>
              <a:buFont typeface="Symbol" panose="05050102010706020507" pitchFamily="18" charset="2"/>
              <a:buChar char="-"/>
            </a:pPr>
            <a:endParaRPr lang="en-US" sz="18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690770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a:t>
            </a:r>
            <a:r>
              <a:rPr lang="de-DE" sz="2200" dirty="0"/>
              <a:t>0 - </a:t>
            </a:r>
            <a:r>
              <a:rPr lang="de-DE" sz="2200" dirty="0" err="1"/>
              <a:t>Nuclear</a:t>
            </a:r>
            <a:r>
              <a:rPr lang="de-DE" sz="2200" dirty="0"/>
              <a:t> Electric Propulsion</a:t>
            </a:r>
          </a:p>
          <a:p>
            <a:pPr marL="630000" lvl="1" indent="-270000">
              <a:lnSpc>
                <a:spcPct val="100000"/>
              </a:lnSpc>
              <a:spcBef>
                <a:spcPts val="600"/>
              </a:spcBef>
              <a:buSzPct val="100000"/>
            </a:pPr>
            <a:r>
              <a:rPr lang="en-US" sz="2000" dirty="0"/>
              <a:t>Space nuclear electric propulsion (NEP) is a technology that utilizes nuclear reactions to generate electricity and propel spacecraft using electric propulsion (EP) thrusters</a:t>
            </a:r>
          </a:p>
          <a:p>
            <a:pPr marL="630000" lvl="1" indent="-270000">
              <a:lnSpc>
                <a:spcPct val="100000"/>
              </a:lnSpc>
              <a:spcBef>
                <a:spcPts val="600"/>
              </a:spcBef>
              <a:buSzPct val="100000"/>
            </a:pPr>
            <a:r>
              <a:rPr lang="en-US" sz="2000" dirty="0"/>
              <a:t>The idea of using nuclear energy for space propulsion dates back to the 1950s, with the development of nuclear thermal rockets or nuclear power reactors by the US and the Soviet Union</a:t>
            </a:r>
          </a:p>
          <a:p>
            <a:pPr marL="630000" lvl="1" indent="-270000">
              <a:lnSpc>
                <a:spcPct val="100000"/>
              </a:lnSpc>
              <a:spcBef>
                <a:spcPts val="600"/>
              </a:spcBef>
              <a:buSzPct val="100000"/>
            </a:pPr>
            <a:r>
              <a:rPr lang="en-US" sz="2000" dirty="0"/>
              <a:t>Since then, various countries and organizations have conducted research and development in NEP as it could revolutionize space exploration by enabling faster and more efficient travel through space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583334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a:t>
            </a:r>
            <a:r>
              <a:rPr lang="de-DE" sz="2200" dirty="0"/>
              <a:t>0 - </a:t>
            </a:r>
            <a:r>
              <a:rPr lang="de-DE" sz="2200" dirty="0" err="1"/>
              <a:t>Nuclear</a:t>
            </a:r>
            <a:r>
              <a:rPr lang="de-DE" sz="2200" dirty="0"/>
              <a:t> Electric Propulsion</a:t>
            </a:r>
          </a:p>
          <a:p>
            <a:pPr marL="630000" lvl="1" indent="-270000">
              <a:lnSpc>
                <a:spcPct val="100000"/>
              </a:lnSpc>
              <a:spcBef>
                <a:spcPts val="600"/>
              </a:spcBef>
              <a:buSzPct val="100000"/>
            </a:pPr>
            <a:r>
              <a:rPr lang="en-US" sz="2000" dirty="0"/>
              <a:t>Potential applications of NEP include Earth-Moon space tugs, manned missions to Mars, deep space exploration, asteroid mining, or even satellite servicing and maintenance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D3D53A47-5E9F-480B-BC09-AFDAD0CF92F0}"/>
              </a:ext>
            </a:extLst>
          </p:cNvPr>
          <p:cNvPicPr>
            <a:picLocks noChangeAspect="1"/>
          </p:cNvPicPr>
          <p:nvPr/>
        </p:nvPicPr>
        <p:blipFill>
          <a:blip r:embed="rId2"/>
          <a:stretch>
            <a:fillRect/>
          </a:stretch>
        </p:blipFill>
        <p:spPr>
          <a:xfrm>
            <a:off x="4881403" y="3997532"/>
            <a:ext cx="2429193" cy="2464742"/>
          </a:xfrm>
          <a:prstGeom prst="rect">
            <a:avLst/>
          </a:prstGeom>
        </p:spPr>
      </p:pic>
    </p:spTree>
    <p:extLst>
      <p:ext uri="{BB962C8B-B14F-4D97-AF65-F5344CB8AC3E}">
        <p14:creationId xmlns:p14="http://schemas.microsoft.com/office/powerpoint/2010/main" val="12601819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11 - </a:t>
            </a:r>
            <a:r>
              <a:rPr lang="de-DE" sz="2200" dirty="0" err="1"/>
              <a:t>Nuclear</a:t>
            </a:r>
            <a:r>
              <a:rPr lang="de-DE" sz="2200" dirty="0"/>
              <a:t> Thermal Propulsion</a:t>
            </a:r>
          </a:p>
          <a:p>
            <a:pPr marL="630000" lvl="1" indent="-270000">
              <a:lnSpc>
                <a:spcPct val="100000"/>
              </a:lnSpc>
              <a:spcBef>
                <a:spcPts val="600"/>
              </a:spcBef>
              <a:buSzPct val="100000"/>
            </a:pPr>
            <a:r>
              <a:rPr lang="en-US" sz="2000" dirty="0"/>
              <a:t>In the 1960s and 1970s extensive research on nuclear propulsion was performed by the United States of America and the Soviet Union</a:t>
            </a:r>
          </a:p>
          <a:p>
            <a:pPr marL="630000" lvl="1" indent="-270000">
              <a:lnSpc>
                <a:spcPct val="100000"/>
              </a:lnSpc>
              <a:spcBef>
                <a:spcPts val="600"/>
              </a:spcBef>
              <a:buSzPct val="100000"/>
            </a:pPr>
            <a:r>
              <a:rPr lang="en-US" sz="2000" dirty="0"/>
              <a:t>Due to financial constraints and a shift in focus, this research did ultimately not lead to operational systems</a:t>
            </a:r>
          </a:p>
          <a:p>
            <a:pPr marL="630000" lvl="1" indent="-270000">
              <a:lnSpc>
                <a:spcPct val="100000"/>
              </a:lnSpc>
              <a:spcBef>
                <a:spcPts val="600"/>
              </a:spcBef>
              <a:buSzPct val="100000"/>
            </a:pPr>
            <a:r>
              <a:rPr lang="en-US" sz="2000" dirty="0"/>
              <a:t>Meanwhile a lot of progress has been made, not only in reactor technology, but also in material science</a:t>
            </a:r>
          </a:p>
          <a:p>
            <a:pPr marL="630000" lvl="1" indent="-270000">
              <a:lnSpc>
                <a:spcPct val="100000"/>
              </a:lnSpc>
              <a:spcBef>
                <a:spcPts val="600"/>
              </a:spcBef>
              <a:buSzPct val="100000"/>
            </a:pPr>
            <a:r>
              <a:rPr lang="en-US" sz="2000" dirty="0"/>
              <a:t>Future exploration and science missions with large payload mass and at the same time high delta v demand, can often not be fulfilled by either the available high specific impulse electric propulsion or the available high thrust chemical propulsion</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3114029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11 - </a:t>
            </a:r>
            <a:r>
              <a:rPr lang="de-DE" sz="2200" dirty="0" err="1"/>
              <a:t>Nuclear</a:t>
            </a:r>
            <a:r>
              <a:rPr lang="de-DE" sz="2200" dirty="0"/>
              <a:t> Thermal Propulsion</a:t>
            </a:r>
          </a:p>
          <a:p>
            <a:pPr marL="630000" lvl="1" indent="-270000">
              <a:lnSpc>
                <a:spcPct val="100000"/>
              </a:lnSpc>
              <a:spcBef>
                <a:spcPts val="600"/>
              </a:spcBef>
              <a:buSzPct val="100000"/>
            </a:pPr>
            <a:r>
              <a:rPr lang="en-US" sz="2000" dirty="0"/>
              <a:t>Already in the early stages of space exploration it became clear that nuclear propulsion and power are key enabling technologies for an extended human presence on moon or Mars</a:t>
            </a:r>
          </a:p>
          <a:p>
            <a:pPr marL="630000" lvl="1" indent="-270000">
              <a:lnSpc>
                <a:spcPct val="100000"/>
              </a:lnSpc>
              <a:spcBef>
                <a:spcPts val="600"/>
              </a:spcBef>
              <a:buSzPct val="100000"/>
            </a:pPr>
            <a:r>
              <a:rPr lang="en-US" sz="2000" dirty="0"/>
              <a:t>Recently NASA and DARPA announced the plans for a nuclear thermal propulsion demonstrator (DRACO) to be launched within fiscal year 2027</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2116459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a:t>
            </a:r>
            <a:r>
              <a:rPr lang="de-DE" sz="2200" dirty="0"/>
              <a:t>2 - Metallic </a:t>
            </a:r>
            <a:r>
              <a:rPr lang="de-DE" sz="2200" dirty="0" err="1"/>
              <a:t>Propellant</a:t>
            </a:r>
            <a:r>
              <a:rPr lang="de-DE" sz="2200" dirty="0"/>
              <a:t> </a:t>
            </a:r>
            <a:r>
              <a:rPr lang="de-DE" sz="2200" dirty="0" err="1"/>
              <a:t>for</a:t>
            </a:r>
            <a:r>
              <a:rPr lang="de-DE" sz="2200" dirty="0"/>
              <a:t> Chemical Propulsion</a:t>
            </a:r>
          </a:p>
          <a:p>
            <a:pPr marL="630000" lvl="1" indent="-270000">
              <a:lnSpc>
                <a:spcPct val="100000"/>
              </a:lnSpc>
              <a:spcBef>
                <a:spcPts val="600"/>
              </a:spcBef>
              <a:buSzPct val="100000"/>
            </a:pPr>
            <a:r>
              <a:rPr lang="en-US" sz="2000" dirty="0"/>
              <a:t>The potential use of metals can be exploited not only as a fuel for space vehicles but also as a motivating and promising technology for future “settlement plans” on the Moon and Mars</a:t>
            </a:r>
          </a:p>
          <a:p>
            <a:pPr marL="630000" lvl="1" indent="-270000">
              <a:lnSpc>
                <a:spcPct val="100000"/>
              </a:lnSpc>
              <a:spcBef>
                <a:spcPts val="600"/>
              </a:spcBef>
              <a:buSzPct val="100000"/>
            </a:pPr>
            <a:r>
              <a:rPr lang="en-US" sz="2000" dirty="0"/>
              <a:t>The prominent features of metal fuel technology are: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It offers a completely CO2-free way to produce heat and/or electrical power and to store energy for deferred uses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It is a safe commodity for trading large energy stocks across the world, thanks to its intrinsically high energy density value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It relies on existing infrastructures, does not require large investments for new power plants, and does limit to the bare minimum its environmental footprint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64370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a:t>
            </a:r>
            <a:r>
              <a:rPr lang="de-DE" sz="2200" dirty="0"/>
              <a:t>2 - Metallic </a:t>
            </a:r>
            <a:r>
              <a:rPr lang="de-DE" sz="2200" dirty="0" err="1"/>
              <a:t>Propellant</a:t>
            </a:r>
            <a:r>
              <a:rPr lang="de-DE" sz="2200" dirty="0"/>
              <a:t> </a:t>
            </a:r>
            <a:r>
              <a:rPr lang="de-DE" sz="2200" dirty="0" err="1"/>
              <a:t>for</a:t>
            </a:r>
            <a:r>
              <a:rPr lang="de-DE" sz="2200" dirty="0"/>
              <a:t> Chemical Propulsion</a:t>
            </a:r>
          </a:p>
          <a:p>
            <a:pPr marL="630000" lvl="1" indent="-270000">
              <a:lnSpc>
                <a:spcPct val="100000"/>
              </a:lnSpc>
              <a:spcBef>
                <a:spcPts val="600"/>
              </a:spcBef>
              <a:buSzPct val="100000"/>
            </a:pPr>
            <a:r>
              <a:rPr lang="en-US" sz="2000" dirty="0"/>
              <a:t>The prominent features of metal fuel technology are: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It is based on a large and practically unlimited resource of fuel food stock and on a fully reversible way to recycle the combustion products in an environmentally friendly manner</a:t>
            </a:r>
          </a:p>
          <a:p>
            <a:pPr marL="630000" lvl="1" indent="-270000">
              <a:lnSpc>
                <a:spcPct val="100000"/>
              </a:lnSpc>
              <a:spcBef>
                <a:spcPts val="600"/>
              </a:spcBef>
              <a:buSzPct val="100000"/>
            </a:pPr>
            <a:r>
              <a:rPr lang="en-US" sz="2000" dirty="0"/>
              <a:t>The main goal of this technology is to zero the CO2 emissions in the production and recycling processes, as well as in storing and trading energy reserves and assets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3917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Electromagnetic Propulsion Systems:</a:t>
            </a:r>
            <a:endParaRPr lang="en-US" sz="2200" dirty="0"/>
          </a:p>
          <a:p>
            <a:pPr marL="360000" lvl="1" indent="-270000">
              <a:lnSpc>
                <a:spcPct val="100000"/>
              </a:lnSpc>
              <a:spcBef>
                <a:spcPts val="600"/>
              </a:spcBef>
              <a:buSzPct val="100000"/>
              <a:buFont typeface="Noto Sans Symbols"/>
              <a:buChar char="▪"/>
            </a:pPr>
            <a:r>
              <a:rPr lang="en-US" sz="2200" dirty="0" err="1"/>
              <a:t>Magnetoplasmadynamic</a:t>
            </a:r>
            <a:r>
              <a:rPr lang="en-US" sz="2200" dirty="0"/>
              <a:t> Thruster</a:t>
            </a:r>
          </a:p>
          <a:p>
            <a:pPr marL="630000" lvl="1" indent="-270000">
              <a:lnSpc>
                <a:spcPct val="100000"/>
              </a:lnSpc>
              <a:spcBef>
                <a:spcPts val="600"/>
              </a:spcBef>
              <a:buSzPct val="100000"/>
            </a:pPr>
            <a:r>
              <a:rPr lang="en-US" sz="2000" dirty="0"/>
              <a:t>MPD thrusters are electromagnetic devices that use a very high current arc to ionize a significant fraction of the propellant and then electromagnetic forces (Lorentz J x B forces) in the plasma discharge to accelerate the charged propellant</a:t>
            </a:r>
          </a:p>
          <a:p>
            <a:pPr marL="630000" lvl="1" indent="-270000">
              <a:lnSpc>
                <a:spcPct val="100000"/>
              </a:lnSpc>
              <a:spcBef>
                <a:spcPts val="600"/>
              </a:spcBef>
              <a:buSzPct val="100000"/>
            </a:pPr>
            <a:r>
              <a:rPr lang="en-US" sz="2000" dirty="0"/>
              <a:t>Since both the current and the magnetic field are usually generated by the plasma discharge, MPD thrusters tend to operate at very high powers in order to generate sufficient force for high specific impulse operation and thereby also generate high thrust compared to the other EP systems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Electrical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1798276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a:t>
            </a:r>
            <a:r>
              <a:rPr lang="de-DE" sz="2200" dirty="0"/>
              <a:t>2 - Metallic </a:t>
            </a:r>
            <a:r>
              <a:rPr lang="de-DE" sz="2200" dirty="0" err="1"/>
              <a:t>Propellant</a:t>
            </a:r>
            <a:r>
              <a:rPr lang="de-DE" sz="2200" dirty="0"/>
              <a:t> </a:t>
            </a:r>
            <a:r>
              <a:rPr lang="de-DE" sz="2200" dirty="0" err="1"/>
              <a:t>for</a:t>
            </a:r>
            <a:r>
              <a:rPr lang="de-DE" sz="2200" dirty="0"/>
              <a:t> Chemical Propulsion</a:t>
            </a:r>
          </a:p>
          <a:p>
            <a:pPr marL="630000" lvl="1" indent="-270000">
              <a:lnSpc>
                <a:spcPct val="100000"/>
              </a:lnSpc>
              <a:spcBef>
                <a:spcPts val="600"/>
              </a:spcBef>
              <a:buSzPct val="100000"/>
            </a:pPr>
            <a:r>
              <a:rPr lang="en-US" sz="2000" dirty="0"/>
              <a:t>The prospective propellants are:</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Magnesium powder: </a:t>
            </a:r>
            <a:r>
              <a:rPr lang="en-US" sz="1800" dirty="0"/>
              <a:t>With the compromise of specific impulse, ignition condition, combustion rate and sufficiency, powdered magnesium is considered as most promising fuel adopted for Mars or Moon Mission based on ISRU</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This has huge challenges in terms of feeding powder to a chamber for combustion</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Nonetheless, it could be interesting from an in-situ resource utilization perspective in that, if the ISRU processes can convert, for example, lunar regolith metal oxides to metal (e.g. magnesium) and oxygen, these can be used as propellants or an energy source and would be 100% locally sourced</a:t>
            </a:r>
          </a:p>
          <a:p>
            <a:pPr marL="900000" lvl="2" indent="-270000">
              <a:lnSpc>
                <a:spcPct val="100000"/>
              </a:lnSpc>
              <a:spcBef>
                <a:spcPts val="600"/>
              </a:spcBef>
              <a:buClr>
                <a:srgbClr val="FF0000"/>
              </a:buClr>
              <a:buSzPct val="100000"/>
              <a:buFont typeface="Symbol" panose="05050102010706020507" pitchFamily="18" charset="2"/>
              <a:buChar char="-"/>
            </a:pPr>
            <a:endParaRPr lang="en-US" sz="18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977072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a:t>
            </a:r>
            <a:r>
              <a:rPr lang="de-DE" sz="2200" dirty="0"/>
              <a:t>2 - Metallic </a:t>
            </a:r>
            <a:r>
              <a:rPr lang="de-DE" sz="2200" dirty="0" err="1"/>
              <a:t>Propellant</a:t>
            </a:r>
            <a:r>
              <a:rPr lang="de-DE" sz="2200" dirty="0"/>
              <a:t> </a:t>
            </a:r>
            <a:r>
              <a:rPr lang="de-DE" sz="2200" dirty="0" err="1"/>
              <a:t>for</a:t>
            </a:r>
            <a:r>
              <a:rPr lang="de-DE" sz="2200" dirty="0"/>
              <a:t> Chemical Propulsion</a:t>
            </a:r>
          </a:p>
          <a:p>
            <a:pPr marL="630000" lvl="1" indent="-270000">
              <a:lnSpc>
                <a:spcPct val="100000"/>
              </a:lnSpc>
              <a:spcBef>
                <a:spcPts val="600"/>
              </a:spcBef>
              <a:buSzPct val="100000"/>
            </a:pPr>
            <a:r>
              <a:rPr lang="en-US" sz="2000" dirty="0"/>
              <a:t>The prospective propellants are:</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Magnesium powder: </a:t>
            </a:r>
            <a:r>
              <a:rPr lang="en-US" sz="1800" dirty="0"/>
              <a:t>Besides, huge abundance of magnesium oxide mineral in Martian regolith has been discovered, which makes the production of magnesium powder on Mars to be possible in the future</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Aluminum powder: </a:t>
            </a:r>
            <a:r>
              <a:rPr lang="en-US" sz="1800" dirty="0"/>
              <a:t>In energetic applications, such as propellants, pyrotechnics and explosives, aluminum is widely used because of its high combustion enthalpy, easy availability, low toxicity and good stability</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Aluminum, whether powders or flakes, is used to increase the energy and raise the flame temperature in rocket propellants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4345812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a:t>
            </a:r>
            <a:r>
              <a:rPr lang="de-DE" sz="2200" dirty="0"/>
              <a:t>2 - Metallic </a:t>
            </a:r>
            <a:r>
              <a:rPr lang="de-DE" sz="2200" dirty="0" err="1"/>
              <a:t>Propellant</a:t>
            </a:r>
            <a:r>
              <a:rPr lang="de-DE" sz="2200" dirty="0"/>
              <a:t> </a:t>
            </a:r>
            <a:r>
              <a:rPr lang="de-DE" sz="2200" dirty="0" err="1"/>
              <a:t>for</a:t>
            </a:r>
            <a:r>
              <a:rPr lang="de-DE" sz="2200" dirty="0"/>
              <a:t> Chemical Propulsion</a:t>
            </a:r>
          </a:p>
          <a:p>
            <a:pPr marL="630000" lvl="1" indent="-270000">
              <a:lnSpc>
                <a:spcPct val="100000"/>
              </a:lnSpc>
              <a:spcBef>
                <a:spcPts val="600"/>
              </a:spcBef>
              <a:buSzPct val="100000"/>
            </a:pPr>
            <a:r>
              <a:rPr lang="en-US" sz="2000" dirty="0"/>
              <a:t>The prospective propellants are:</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Hydrogen: </a:t>
            </a:r>
            <a:r>
              <a:rPr lang="en-US" sz="1800" dirty="0"/>
              <a:t>Physicists Wigner and </a:t>
            </a:r>
            <a:r>
              <a:rPr lang="en-US" sz="1800" dirty="0" err="1"/>
              <a:t>Hungtinton</a:t>
            </a:r>
            <a:r>
              <a:rPr lang="en-US" sz="1800" dirty="0"/>
              <a:t> predicted that hydrogen could turn into an electricity-conducting solid metal at the right temperature and pressure</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Metastable metallic hydrogen would be a very light-weight, low volume, powerful rocket propellant</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Indeed, for comparison, liquid (molecular) hydrogen-oxygen used in modern rockets performs with an </a:t>
            </a:r>
            <a:r>
              <a:rPr lang="en-US" sz="1800" dirty="0" err="1"/>
              <a:t>Isp</a:t>
            </a:r>
            <a:r>
              <a:rPr lang="en-US" sz="1800" dirty="0"/>
              <a:t> of ~460 s whereas metallic hydrogen has a theoretical </a:t>
            </a:r>
            <a:r>
              <a:rPr lang="en-US" sz="1800" dirty="0" err="1"/>
              <a:t>Isp</a:t>
            </a:r>
            <a:r>
              <a:rPr lang="en-US" sz="1800" dirty="0"/>
              <a:t> of 1700 s</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Nonetheless, producing the pressure required to reach that state is extremely complex</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1281544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a:t>
            </a:r>
            <a:r>
              <a:rPr lang="de-DE" sz="2200" dirty="0"/>
              <a:t>2 - Metallic </a:t>
            </a:r>
            <a:r>
              <a:rPr lang="de-DE" sz="2200" dirty="0" err="1"/>
              <a:t>Propellant</a:t>
            </a:r>
            <a:r>
              <a:rPr lang="de-DE" sz="2200" dirty="0"/>
              <a:t> </a:t>
            </a:r>
            <a:r>
              <a:rPr lang="de-DE" sz="2200" dirty="0" err="1"/>
              <a:t>for</a:t>
            </a:r>
            <a:r>
              <a:rPr lang="de-DE" sz="2200" dirty="0"/>
              <a:t> Chemical Propulsion</a:t>
            </a:r>
          </a:p>
          <a:p>
            <a:pPr marL="630000" lvl="1" indent="-270000">
              <a:lnSpc>
                <a:spcPct val="100000"/>
              </a:lnSpc>
              <a:spcBef>
                <a:spcPts val="600"/>
              </a:spcBef>
              <a:buSzPct val="100000"/>
            </a:pPr>
            <a:r>
              <a:rPr lang="en-US" sz="2000" dirty="0"/>
              <a:t>The prospective propellants are:</a:t>
            </a:r>
          </a:p>
          <a:p>
            <a:pPr marL="900000" lvl="2" indent="-270000">
              <a:lnSpc>
                <a:spcPct val="100000"/>
              </a:lnSpc>
              <a:spcBef>
                <a:spcPts val="600"/>
              </a:spcBef>
              <a:buClr>
                <a:srgbClr val="FF0000"/>
              </a:buClr>
              <a:buSzPct val="100000"/>
              <a:buFont typeface="Symbol" panose="05050102010706020507" pitchFamily="18" charset="2"/>
              <a:buChar char="-"/>
            </a:pPr>
            <a:r>
              <a:rPr lang="en-US" sz="1800" b="1" dirty="0"/>
              <a:t>Hydrogen: </a:t>
            </a:r>
            <a:r>
              <a:rPr lang="en-US" sz="1800" dirty="0"/>
              <a:t>Currently, several laboratories across the world are working with a </a:t>
            </a:r>
            <a:r>
              <a:rPr lang="en-US" sz="1800" dirty="0" err="1"/>
              <a:t>Diamand</a:t>
            </a:r>
            <a:r>
              <a:rPr lang="en-US" sz="1800" dirty="0"/>
              <a:t> Anvil Cell, in which two opposing diamonds with flattened tips squeeze a thin rhenium gasket</a:t>
            </a:r>
          </a:p>
          <a:p>
            <a:pPr marL="900000" lvl="2" indent="-270000">
              <a:lnSpc>
                <a:spcPct val="100000"/>
              </a:lnSpc>
              <a:spcBef>
                <a:spcPts val="600"/>
              </a:spcBef>
              <a:buClr>
                <a:srgbClr val="FF0000"/>
              </a:buClr>
              <a:buSzPct val="100000"/>
              <a:buFont typeface="Symbol" panose="05050102010706020507" pitchFamily="18" charset="2"/>
              <a:buChar char="-"/>
            </a:pPr>
            <a:r>
              <a:rPr lang="en-US" sz="1800" dirty="0"/>
              <a:t>Although there are some promising results, this technology is not mature for industrial production of metallic hydrogen</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1143982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13 - Advanced High Altitude Platform Systems (</a:t>
            </a:r>
            <a:r>
              <a:rPr lang="en-US" sz="2200" dirty="0" err="1"/>
              <a:t>aHAPS</a:t>
            </a:r>
            <a:r>
              <a:rPr lang="en-US" sz="2200" dirty="0"/>
              <a:t>)</a:t>
            </a:r>
          </a:p>
          <a:p>
            <a:pPr marL="630000" lvl="1" indent="-270000">
              <a:lnSpc>
                <a:spcPct val="100000"/>
              </a:lnSpc>
              <a:spcBef>
                <a:spcPts val="600"/>
              </a:spcBef>
              <a:buSzPct val="100000"/>
            </a:pPr>
            <a:r>
              <a:rPr lang="en-US" sz="2000" dirty="0"/>
              <a:t>High-Altitude Platform Systems or </a:t>
            </a:r>
            <a:r>
              <a:rPr lang="en-US" sz="2000" dirty="0">
                <a:hlinkClick r:id="rId2">
                  <a:extLst>
                    <a:ext uri="{A12FA001-AC4F-418D-AE19-62706E023703}">
                      <ahyp:hlinkClr xmlns:ahyp="http://schemas.microsoft.com/office/drawing/2018/hyperlinkcolor" val="tx"/>
                    </a:ext>
                  </a:extLst>
                </a:hlinkClick>
              </a:rPr>
              <a:t>High-Altitude Pseudo-Satellites</a:t>
            </a:r>
            <a:r>
              <a:rPr lang="en-US" sz="2000" dirty="0"/>
              <a:t> are flying vehicles able to fly and/or hover at high altitudes above 20 km in the Earth atmosphere</a:t>
            </a:r>
          </a:p>
          <a:p>
            <a:pPr marL="630000" lvl="1" indent="-270000">
              <a:lnSpc>
                <a:spcPct val="100000"/>
              </a:lnSpc>
              <a:spcBef>
                <a:spcPts val="600"/>
              </a:spcBef>
              <a:buSzPct val="100000"/>
            </a:pPr>
            <a:r>
              <a:rPr lang="en-US" sz="2000" dirty="0"/>
              <a:t>They can operate as Very Low Earth Observation (VLEO) flight vehicles and are considered as pseudo- or atmospheric-satellites</a:t>
            </a:r>
          </a:p>
          <a:p>
            <a:pPr marL="630000" lvl="1" indent="-270000">
              <a:lnSpc>
                <a:spcPct val="100000"/>
              </a:lnSpc>
              <a:spcBef>
                <a:spcPts val="600"/>
              </a:spcBef>
              <a:buSzPct val="100000"/>
            </a:pPr>
            <a:r>
              <a:rPr lang="en-US" sz="2000" dirty="0"/>
              <a:t>Their main applications are telecommunications, weather monitoring, and surveillance, similarly to LEO satellites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0329171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13 - Advanced High Altitude Platform Systems (</a:t>
            </a:r>
            <a:r>
              <a:rPr lang="en-US" sz="2200" dirty="0" err="1"/>
              <a:t>aHAPS</a:t>
            </a:r>
            <a:r>
              <a:rPr lang="en-US" sz="2200" dirty="0"/>
              <a:t>)</a:t>
            </a:r>
          </a:p>
          <a:p>
            <a:pPr marL="630000" lvl="1" indent="-270000">
              <a:lnSpc>
                <a:spcPct val="100000"/>
              </a:lnSpc>
              <a:spcBef>
                <a:spcPts val="600"/>
              </a:spcBef>
              <a:buSzPct val="100000"/>
            </a:pPr>
            <a:r>
              <a:rPr lang="en-US" sz="2000" dirty="0"/>
              <a:t>Another significant application, distinguishing them from conventional LEO satellites, is using them as carrier vehicles for air-launched rockets, making use of the high altitude the flight vehicle can reach</a:t>
            </a:r>
          </a:p>
          <a:p>
            <a:pPr marL="630000" lvl="1" indent="-270000">
              <a:lnSpc>
                <a:spcPct val="100000"/>
              </a:lnSpc>
              <a:spcBef>
                <a:spcPts val="600"/>
              </a:spcBef>
              <a:buSzPct val="100000"/>
            </a:pPr>
            <a:r>
              <a:rPr lang="en-US" sz="2000" dirty="0"/>
              <a:t>These systems can be in the form of airships, balloons, and airplanes</a:t>
            </a:r>
          </a:p>
          <a:p>
            <a:pPr marL="630000" lvl="1" indent="-270000">
              <a:lnSpc>
                <a:spcPct val="100000"/>
              </a:lnSpc>
              <a:spcBef>
                <a:spcPts val="600"/>
              </a:spcBef>
              <a:buSzPct val="100000"/>
            </a:pPr>
            <a:r>
              <a:rPr lang="en-US" sz="2000" dirty="0"/>
              <a:t>This topic will evolve around the Flight Vehicle Engineering of such systems, specifically on the advanced propulsion and enhanced aerothermodynamics, making them more efficient while increasing their versatility and performance</a:t>
            </a:r>
          </a:p>
          <a:p>
            <a:pPr marL="630000" lvl="1" indent="-270000">
              <a:lnSpc>
                <a:spcPct val="100000"/>
              </a:lnSpc>
              <a:spcBef>
                <a:spcPts val="600"/>
              </a:spcBef>
              <a:buSzPct val="100000"/>
            </a:pP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078734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13 - Advanced High Altitude Platform Systems (</a:t>
            </a:r>
            <a:r>
              <a:rPr lang="en-US" sz="2200" dirty="0" err="1"/>
              <a:t>aHAPS</a:t>
            </a:r>
            <a:r>
              <a:rPr lang="en-US" sz="2200" dirty="0"/>
              <a: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152FF34C-FD78-41A6-892F-D59F6144CF9B}"/>
              </a:ext>
            </a:extLst>
          </p:cNvPr>
          <p:cNvPicPr>
            <a:picLocks noChangeAspect="1"/>
          </p:cNvPicPr>
          <p:nvPr/>
        </p:nvPicPr>
        <p:blipFill>
          <a:blip r:embed="rId2"/>
          <a:stretch>
            <a:fillRect/>
          </a:stretch>
        </p:blipFill>
        <p:spPr>
          <a:xfrm>
            <a:off x="4455953" y="3118042"/>
            <a:ext cx="3280093" cy="3264694"/>
          </a:xfrm>
          <a:prstGeom prst="rect">
            <a:avLst/>
          </a:prstGeom>
        </p:spPr>
      </p:pic>
    </p:spTree>
    <p:extLst>
      <p:ext uri="{BB962C8B-B14F-4D97-AF65-F5344CB8AC3E}">
        <p14:creationId xmlns:p14="http://schemas.microsoft.com/office/powerpoint/2010/main" val="766892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14 - Innovative Propulsion on Non-</a:t>
            </a:r>
            <a:r>
              <a:rPr lang="de-DE" sz="2200" dirty="0" err="1"/>
              <a:t>Terrestrial</a:t>
            </a:r>
            <a:r>
              <a:rPr lang="de-DE" sz="2200" dirty="0"/>
              <a:t> </a:t>
            </a:r>
            <a:r>
              <a:rPr lang="de-DE" sz="2200" dirty="0" err="1"/>
              <a:t>Bodies</a:t>
            </a:r>
            <a:endParaRPr lang="en-US" sz="2200" dirty="0"/>
          </a:p>
          <a:p>
            <a:pPr marL="630000" lvl="1" indent="-270000">
              <a:lnSpc>
                <a:spcPct val="100000"/>
              </a:lnSpc>
              <a:spcBef>
                <a:spcPts val="600"/>
              </a:spcBef>
              <a:buSzPct val="100000"/>
            </a:pPr>
            <a:r>
              <a:rPr lang="en-US" sz="2000" dirty="0"/>
              <a:t>Non-Terrestrial bodies come either with or without an atmosphere where propulsive systems and units would relate to landers or observation vehicles (e.g. drones…)</a:t>
            </a:r>
          </a:p>
          <a:p>
            <a:pPr marL="630000" lvl="1" indent="-270000">
              <a:lnSpc>
                <a:spcPct val="100000"/>
              </a:lnSpc>
              <a:spcBef>
                <a:spcPts val="600"/>
              </a:spcBef>
              <a:buSzPct val="100000"/>
            </a:pPr>
            <a:r>
              <a:rPr lang="en-US" sz="2000" dirty="0"/>
              <a:t>In absence of an atmosphere, one would rather need rocket engines to translate a craft both horizontally and vertically</a:t>
            </a:r>
          </a:p>
          <a:p>
            <a:pPr marL="630000" lvl="1" indent="-270000">
              <a:lnSpc>
                <a:spcPct val="100000"/>
              </a:lnSpc>
              <a:spcBef>
                <a:spcPts val="600"/>
              </a:spcBef>
              <a:buSzPct val="100000"/>
            </a:pPr>
            <a:r>
              <a:rPr lang="en-US" sz="2000" dirty="0"/>
              <a:t>In the presence of an atmosphere, one can exploit it to generate lift or to hover by means of aerodynes and aerostats</a:t>
            </a:r>
          </a:p>
          <a:p>
            <a:pPr marL="630000" lvl="1" indent="-270000">
              <a:lnSpc>
                <a:spcPct val="100000"/>
              </a:lnSpc>
              <a:spcBef>
                <a:spcPts val="600"/>
              </a:spcBef>
              <a:buSzPct val="100000"/>
            </a:pPr>
            <a:r>
              <a:rPr lang="en-US" sz="2000" dirty="0"/>
              <a:t>Within the class of aerodynes, one can distinguish between rotorcraft or fixed-wing planes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1288404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14 - Innovative Propulsion on Non-</a:t>
            </a:r>
            <a:r>
              <a:rPr lang="de-DE" sz="2200" dirty="0" err="1"/>
              <a:t>Terrestrial</a:t>
            </a:r>
            <a:r>
              <a:rPr lang="de-DE" sz="2200" dirty="0"/>
              <a:t> </a:t>
            </a:r>
            <a:r>
              <a:rPr lang="de-DE" sz="2200" dirty="0" err="1"/>
              <a:t>Bodies</a:t>
            </a:r>
            <a:endParaRPr lang="en-US" sz="2200" dirty="0"/>
          </a:p>
          <a:p>
            <a:pPr marL="630000" lvl="1" indent="-270000">
              <a:lnSpc>
                <a:spcPct val="100000"/>
              </a:lnSpc>
              <a:spcBef>
                <a:spcPts val="600"/>
              </a:spcBef>
              <a:buSzPct val="100000"/>
            </a:pPr>
            <a:r>
              <a:rPr lang="en-US" sz="2000" dirty="0"/>
              <a:t>In both cases, lift is generated by fluid-dynamic forces which carry the weight whereas the propulsion system generates the thrust to compensate for the drag and provide the acceleration</a:t>
            </a:r>
          </a:p>
          <a:p>
            <a:pPr marL="630000" lvl="1" indent="-270000">
              <a:lnSpc>
                <a:spcPct val="100000"/>
              </a:lnSpc>
              <a:spcBef>
                <a:spcPts val="600"/>
              </a:spcBef>
              <a:buSzPct val="100000"/>
            </a:pPr>
            <a:r>
              <a:rPr lang="en-US" sz="2000" dirty="0"/>
              <a:t>For aerostats, e.g. balloons, dirigibles…, lift is generated by buoyancy, while lateral translation is generated by wind (drag) or a propulsion unit</a:t>
            </a:r>
          </a:p>
          <a:p>
            <a:pPr marL="630000" lvl="1" indent="-270000">
              <a:lnSpc>
                <a:spcPct val="100000"/>
              </a:lnSpc>
              <a:spcBef>
                <a:spcPts val="600"/>
              </a:spcBef>
              <a:buSzPct val="100000"/>
            </a:pPr>
            <a:r>
              <a:rPr lang="en-US" sz="2000" dirty="0"/>
              <a:t>This propulsive unit can either make use of the atmosphere by means of e.g. an electrical driven fan, an oxidizer breathing engine, a fuel breathing engine... or fall back to a rocket engine not relying on the atmosphere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5026915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0" lvl="1" indent="0">
              <a:lnSpc>
                <a:spcPct val="100000"/>
              </a:lnSpc>
              <a:spcBef>
                <a:spcPts val="600"/>
              </a:spcBef>
              <a:buSzPts val="1620"/>
              <a:buNone/>
            </a:pPr>
            <a:r>
              <a:rPr lang="en-US" sz="2400" dirty="0">
                <a:solidFill>
                  <a:schemeClr val="tx1"/>
                </a:solidFill>
              </a:rPr>
              <a:t>ESA Innovative Propulsion – Cross Cutting Initiative:</a:t>
            </a:r>
          </a:p>
          <a:p>
            <a:pPr marL="360000" indent="-270000">
              <a:lnSpc>
                <a:spcPct val="100000"/>
              </a:lnSpc>
              <a:spcBef>
                <a:spcPts val="600"/>
              </a:spcBef>
              <a:buSzPct val="100000"/>
            </a:pPr>
            <a:r>
              <a:rPr lang="en-US" sz="2200" dirty="0"/>
              <a:t>Topic # </a:t>
            </a:r>
            <a:r>
              <a:rPr lang="de-DE" sz="2200" dirty="0"/>
              <a:t>14 - Innovative Propulsion on Non-</a:t>
            </a:r>
            <a:r>
              <a:rPr lang="de-DE" sz="2200" dirty="0" err="1"/>
              <a:t>Terrestrial</a:t>
            </a:r>
            <a:r>
              <a:rPr lang="de-DE" sz="2200" dirty="0"/>
              <a:t> </a:t>
            </a:r>
            <a:r>
              <a:rPr lang="de-DE" sz="2200" dirty="0" err="1"/>
              <a:t>Bodies</a:t>
            </a:r>
            <a:endParaRPr lang="en-US" sz="2200" dirty="0"/>
          </a:p>
          <a:p>
            <a:pPr marL="630000" lvl="1" indent="-270000">
              <a:lnSpc>
                <a:spcPct val="100000"/>
              </a:lnSpc>
              <a:spcBef>
                <a:spcPts val="600"/>
              </a:spcBef>
              <a:buSzPct val="100000"/>
            </a:pPr>
            <a:r>
              <a:rPr lang="en-US" sz="2000" dirty="0"/>
              <a:t>Finally, among these different propulsion innovations, one should assess what power sources feed the engine, namely electrical (photovoltaic or nuclear), chemical (mono- or bi-propellant), ‘fluid’-breathing (using the species in the atmosphere), where the chemical propellant might be coming from an ISRU plant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399"/>
            <a:ext cx="5400000" cy="1800000"/>
          </a:xfrm>
          <a:solidFill>
            <a:schemeClr val="tx1"/>
          </a:solidFill>
        </p:spPr>
        <p:txBody>
          <a:bodyPr anchor="ctr">
            <a:normAutofit fontScale="90000"/>
          </a:bodyPr>
          <a:lstStyle/>
          <a:p>
            <a:r>
              <a:rPr lang="en-US" dirty="0">
                <a:solidFill>
                  <a:schemeClr val="bg1"/>
                </a:solidFill>
              </a:rPr>
              <a:t>Which Future Propulsion Systems are developed?</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L7</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Future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414354D2-04FE-42A7-96F0-097D1451A363}"/>
              </a:ext>
            </a:extLst>
          </p:cNvPr>
          <p:cNvPicPr>
            <a:picLocks noChangeAspect="1"/>
          </p:cNvPicPr>
          <p:nvPr/>
        </p:nvPicPr>
        <p:blipFill>
          <a:blip r:embed="rId2"/>
          <a:stretch>
            <a:fillRect/>
          </a:stretch>
        </p:blipFill>
        <p:spPr>
          <a:xfrm>
            <a:off x="4895159" y="4342765"/>
            <a:ext cx="2401681" cy="2449005"/>
          </a:xfrm>
          <a:prstGeom prst="rect">
            <a:avLst/>
          </a:prstGeom>
        </p:spPr>
      </p:pic>
    </p:spTree>
    <p:extLst>
      <p:ext uri="{BB962C8B-B14F-4D97-AF65-F5344CB8AC3E}">
        <p14:creationId xmlns:p14="http://schemas.microsoft.com/office/powerpoint/2010/main" val="2507253195"/>
      </p:ext>
    </p:extLst>
  </p:cSld>
  <p:clrMapOvr>
    <a:masterClrMapping/>
  </p:clrMapOvr>
</p:sld>
</file>

<file path=ppt/theme/theme1.xml><?xml version="1.0" encoding="utf-8"?>
<a:theme xmlns:a="http://schemas.openxmlformats.org/drawingml/2006/main" name="EPFL eSpace">
  <a:themeElements>
    <a:clrScheme name="EPFL">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8766</Words>
  <Application>Microsoft Office PowerPoint</Application>
  <PresentationFormat>Breitbild</PresentationFormat>
  <Paragraphs>1082</Paragraphs>
  <Slides>116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116</vt:i4>
      </vt:variant>
    </vt:vector>
  </HeadingPairs>
  <TitlesOfParts>
    <vt:vector size="123" baseType="lpstr">
      <vt:lpstr>Symbol</vt:lpstr>
      <vt:lpstr>Microsoft Sans Serif</vt:lpstr>
      <vt:lpstr>Arial</vt:lpstr>
      <vt:lpstr>Libre Franklin</vt:lpstr>
      <vt:lpstr>Calibri</vt:lpstr>
      <vt:lpstr>Noto Sans Symbols</vt:lpstr>
      <vt:lpstr>EPFL eSpace</vt:lpstr>
      <vt:lpstr>EPFL  Space Center eSpace</vt:lpstr>
      <vt:lpstr>Lecture # 7 Electrical Propulsion Systems</vt:lpstr>
      <vt:lpstr>Which Electrical Propulsion Systems exist?</vt:lpstr>
      <vt:lpstr>Which Electrical Propulsion Systems exist?</vt:lpstr>
      <vt:lpstr>PowerPoint-Präsentation</vt:lpstr>
      <vt:lpstr>Which Electrical Propulsion Systems exist?</vt:lpstr>
      <vt:lpstr>Which Electrical Propulsion Systems exist?</vt:lpstr>
      <vt:lpstr>PowerPoint-Präsentation</vt:lpstr>
      <vt:lpstr>Which Electrical Propulsion Systems exist?</vt:lpstr>
      <vt:lpstr>Which Electrical Propulsion Systems exist?</vt:lpstr>
      <vt:lpstr>Which Electrical Propulsion Systems exist?</vt:lpstr>
      <vt:lpstr>Which Electrical Propulsion Systems exist?</vt:lpstr>
      <vt:lpstr>Which Electrical Propulsion Systems exist?</vt:lpstr>
      <vt:lpstr>PowerPoint-Präsentation</vt:lpstr>
      <vt:lpstr>Which Electrical Propulsion Systems exist?</vt:lpstr>
      <vt:lpstr>Which Electrical Propulsion Systems exist?</vt:lpstr>
      <vt:lpstr>Which Electrical Propulsion Systems exist?</vt:lpstr>
      <vt:lpstr>Which Electrical Propulsion Systems exist?</vt:lpstr>
      <vt:lpstr>PowerPoint-Präsentation</vt:lpstr>
      <vt:lpstr>Which Electrical Propulsion Systems exist?</vt:lpstr>
      <vt:lpstr>PowerPoint-Präsentation</vt:lpstr>
      <vt:lpstr>Which Electrical Propulsion Systems exist?</vt:lpstr>
      <vt:lpstr>Which Electrical Propulsion Systems exist?</vt:lpstr>
      <vt:lpstr>Which Electrical Propulsion Systems exist?</vt:lpstr>
      <vt:lpstr>Which Electrical Propulsion Systems exist?</vt:lpstr>
      <vt:lpstr>Non-material Ejection Propulsion Systems</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Which Non-material Ejection Propulsion Systems exist?</vt:lpstr>
      <vt:lpstr>Future Propulsion Systems</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Which Future Propulsion Systems are developed?</vt:lpstr>
      <vt:lpstr>Lecture # 7 Summary</vt:lpstr>
      <vt:lpstr>Which Summary of Lecture is given?</vt:lpstr>
      <vt:lpstr>EPFL  Space Center eSpace</vt:lpstr>
      <vt:lpstr>Lecture # 7 Introduction &amp; General Course Information</vt:lpstr>
      <vt:lpstr>Launch Event</vt:lpstr>
      <vt:lpstr>Oral Exam</vt:lpstr>
      <vt:lpstr>Oral Exam</vt:lpstr>
      <vt:lpstr>Oral Exam</vt:lpstr>
      <vt:lpstr>Oral Exam</vt:lpstr>
      <vt:lpstr>Oral Exam</vt:lpstr>
      <vt:lpstr>Oral Exam</vt:lpstr>
      <vt:lpstr>Oral Exam</vt:lpstr>
      <vt:lpstr>Feedback</vt:lpstr>
      <vt:lpstr>Future Evolution</vt:lpstr>
      <vt:lpstr>Test Facility Visit</vt:lpstr>
      <vt:lpstr>The End</vt:lpstr>
      <vt:lpstr>EPFL  Space Center eSpace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EPFL Space Center eSpace</dc:title>
  <dc:creator>Andrew Crawford</dc:creator>
  <cp:lastModifiedBy>Markus Jäger</cp:lastModifiedBy>
  <cp:revision>282</cp:revision>
  <dcterms:created xsi:type="dcterms:W3CDTF">2019-11-01T10:56:50Z</dcterms:created>
  <dcterms:modified xsi:type="dcterms:W3CDTF">2025-05-20T05:33:53Z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bb4d9cd7-8eaa-422a-a924-3f582c8f44cb</vt:lpwstr>
  </property>
  <property fmtid="{D5CDD505-2E9C-101B-9397-08002B2CF9AE}" pid="3" name="TaggedBy">
    <vt:lpwstr>JAMA188</vt:lpwstr>
  </property>
  <property fmtid="{D5CDD505-2E9C-101B-9397-08002B2CF9AE}" pid="4" name="L">
    <vt:lpwstr>XXPRI</vt:lpwstr>
  </property>
  <property fmtid="{D5CDD505-2E9C-101B-9397-08002B2CF9AE}" pid="5" name="STAMP">
    <vt:lpwstr>NO</vt:lpwstr>
  </property>
</Properties>
</file>